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29"/>
  </p:notesMasterIdLst>
  <p:sldIdLst>
    <p:sldId id="309" r:id="rId3"/>
    <p:sldId id="276" r:id="rId4"/>
    <p:sldId id="310" r:id="rId5"/>
    <p:sldId id="278" r:id="rId6"/>
    <p:sldId id="279" r:id="rId7"/>
    <p:sldId id="280" r:id="rId8"/>
    <p:sldId id="306" r:id="rId9"/>
    <p:sldId id="281" r:id="rId10"/>
    <p:sldId id="282" r:id="rId11"/>
    <p:sldId id="283" r:id="rId12"/>
    <p:sldId id="284" r:id="rId13"/>
    <p:sldId id="285" r:id="rId14"/>
    <p:sldId id="286" r:id="rId15"/>
    <p:sldId id="287" r:id="rId16"/>
    <p:sldId id="288" r:id="rId17"/>
    <p:sldId id="289" r:id="rId18"/>
    <p:sldId id="290" r:id="rId19"/>
    <p:sldId id="307" r:id="rId20"/>
    <p:sldId id="298" r:id="rId21"/>
    <p:sldId id="299" r:id="rId22"/>
    <p:sldId id="300" r:id="rId23"/>
    <p:sldId id="301" r:id="rId24"/>
    <p:sldId id="302" r:id="rId25"/>
    <p:sldId id="303" r:id="rId26"/>
    <p:sldId id="304" r:id="rId27"/>
    <p:sldId id="308" r:id="rId28"/>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9402" autoAdjust="0"/>
  </p:normalViewPr>
  <p:slideViewPr>
    <p:cSldViewPr>
      <p:cViewPr>
        <p:scale>
          <a:sx n="100" d="100"/>
          <a:sy n="100" d="100"/>
        </p:scale>
        <p:origin x="-9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15/12/2014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en-GB"/>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Memory"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en.wikipedia.org/wiki/Forgetting" TargetMode="External"/><Relationship Id="rId5" Type="http://schemas.openxmlformats.org/officeDocument/2006/relationships/hyperlink" Target="http://en.wikipedia.org/wiki/Graph_of_a_function" TargetMode="External"/><Relationship Id="rId4" Type="http://schemas.openxmlformats.org/officeDocument/2006/relationships/hyperlink" Target="http://en.wikipedia.org/wiki/Human_brain"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en.wikipedia.org/wiki/Psychologists"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en.wikipedia.org/wiki/Ticker_symbols" TargetMode="External"/><Relationship Id="rId4" Type="http://schemas.openxmlformats.org/officeDocument/2006/relationships/hyperlink" Target="http://en.wikipedia.org/wiki/Capital_stock"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37A789-21FC-4C7C-9334-C45E02D51C06}" type="slidenum">
              <a:rPr lang="en-US" altLang="en-US" smtClean="0"/>
              <a:pPr eaLnBrk="1" hangingPunct="1"/>
              <a:t>1</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a:t>
            </a:r>
            <a:r>
              <a:rPr lang="en-US" sz="1200" b="1" i="0" kern="1200" dirty="0" err="1" smtClean="0">
                <a:solidFill>
                  <a:schemeClr val="tx1"/>
                </a:solidFill>
                <a:effectLst/>
                <a:latin typeface="+mn-lt"/>
                <a:ea typeface="+mn-ea"/>
                <a:cs typeface="+mn-cs"/>
              </a:rPr>
              <a:t>Ebbinghouse</a:t>
            </a:r>
            <a:r>
              <a:rPr lang="en-US" sz="1200" b="1" i="0" kern="1200" dirty="0" smtClean="0">
                <a:solidFill>
                  <a:schemeClr val="tx1"/>
                </a:solidFill>
                <a:effectLst/>
                <a:latin typeface="+mn-lt"/>
                <a:ea typeface="+mn-ea"/>
                <a:cs typeface="+mn-cs"/>
              </a:rPr>
              <a:t> forgetting curve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hypothesises</a:t>
            </a:r>
            <a:r>
              <a:rPr lang="en-US" sz="1200" b="0" i="0" kern="1200" dirty="0" smtClean="0">
                <a:solidFill>
                  <a:schemeClr val="tx1"/>
                </a:solidFill>
                <a:effectLst/>
                <a:latin typeface="+mn-lt"/>
                <a:ea typeface="+mn-ea"/>
                <a:cs typeface="+mn-cs"/>
              </a:rPr>
              <a:t> the decline of memory retention in time. This curve shows how information is lost over time when there is no attempt to retain it. A related concept is the </a:t>
            </a:r>
            <a:r>
              <a:rPr lang="en-US" sz="1200" b="1" i="0" kern="1200" dirty="0" smtClean="0">
                <a:solidFill>
                  <a:schemeClr val="tx1"/>
                </a:solidFill>
                <a:effectLst/>
                <a:latin typeface="+mn-lt"/>
                <a:ea typeface="+mn-ea"/>
                <a:cs typeface="+mn-cs"/>
              </a:rPr>
              <a:t>strength of memory</a:t>
            </a:r>
            <a:r>
              <a:rPr lang="en-US" sz="1200" b="0" i="0" kern="1200" dirty="0" smtClean="0">
                <a:solidFill>
                  <a:schemeClr val="tx1"/>
                </a:solidFill>
                <a:effectLst/>
                <a:latin typeface="+mn-lt"/>
                <a:ea typeface="+mn-ea"/>
                <a:cs typeface="+mn-cs"/>
              </a:rPr>
              <a:t> that refers to the durability that </a:t>
            </a:r>
            <a:r>
              <a:rPr lang="en-US" sz="1200" b="0" i="0" u="none" strike="noStrike" kern="1200" dirty="0" smtClean="0">
                <a:solidFill>
                  <a:schemeClr val="tx1"/>
                </a:solidFill>
                <a:effectLst/>
                <a:latin typeface="+mn-lt"/>
                <a:ea typeface="+mn-ea"/>
                <a:cs typeface="+mn-cs"/>
                <a:hlinkClick r:id="rId3" tooltip="Memory"/>
              </a:rPr>
              <a:t>memory</a:t>
            </a:r>
            <a:r>
              <a:rPr lang="en-US" sz="1200" b="0" i="0" u="none" strike="noStrike"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traces in the </a:t>
            </a:r>
            <a:r>
              <a:rPr lang="en-US" sz="1200" b="0" i="0" u="none" strike="noStrike" kern="1200" dirty="0" smtClean="0">
                <a:solidFill>
                  <a:schemeClr val="tx1"/>
                </a:solidFill>
                <a:effectLst/>
                <a:latin typeface="+mn-lt"/>
                <a:ea typeface="+mn-ea"/>
                <a:cs typeface="+mn-cs"/>
                <a:hlinkClick r:id="rId4" tooltip="Human brain"/>
              </a:rPr>
              <a:t>brain</a:t>
            </a:r>
            <a:r>
              <a:rPr lang="en-US" sz="1200" b="0" i="0" kern="1200" dirty="0" smtClean="0">
                <a:solidFill>
                  <a:schemeClr val="tx1"/>
                </a:solidFill>
                <a:effectLst/>
                <a:latin typeface="+mn-lt"/>
                <a:ea typeface="+mn-ea"/>
                <a:cs typeface="+mn-cs"/>
              </a:rPr>
              <a:t>. The stronger the memory, the longer period of time that a person is able to recall it. A typical </a:t>
            </a:r>
            <a:r>
              <a:rPr lang="en-US" sz="1200" b="0" i="0" u="none" strike="noStrike" kern="1200" dirty="0" smtClean="0">
                <a:solidFill>
                  <a:schemeClr val="tx1"/>
                </a:solidFill>
                <a:effectLst/>
                <a:latin typeface="+mn-lt"/>
                <a:ea typeface="+mn-ea"/>
                <a:cs typeface="+mn-cs"/>
                <a:hlinkClick r:id="rId5" tooltip="Graph of a function"/>
              </a:rPr>
              <a:t>graph</a:t>
            </a:r>
            <a:r>
              <a:rPr lang="en-US" sz="1200" b="0" i="0" kern="1200" dirty="0" smtClean="0">
                <a:solidFill>
                  <a:schemeClr val="tx1"/>
                </a:solidFill>
                <a:effectLst/>
                <a:latin typeface="+mn-lt"/>
                <a:ea typeface="+mn-ea"/>
                <a:cs typeface="+mn-cs"/>
              </a:rPr>
              <a:t> of the </a:t>
            </a:r>
            <a:r>
              <a:rPr lang="en-US" sz="1200" b="0" i="0" u="none" strike="noStrike" kern="1200" dirty="0" smtClean="0">
                <a:solidFill>
                  <a:schemeClr val="tx1"/>
                </a:solidFill>
                <a:effectLst/>
                <a:latin typeface="+mn-lt"/>
                <a:ea typeface="+mn-ea"/>
                <a:cs typeface="+mn-cs"/>
                <a:hlinkClick r:id="rId6" tooltip="Forgetting"/>
              </a:rPr>
              <a:t>forgetting</a:t>
            </a:r>
            <a:r>
              <a:rPr lang="en-US" sz="1200" b="0" i="0" kern="1200" dirty="0" smtClean="0">
                <a:solidFill>
                  <a:schemeClr val="tx1"/>
                </a:solidFill>
                <a:effectLst/>
                <a:latin typeface="+mn-lt"/>
                <a:ea typeface="+mn-ea"/>
                <a:cs typeface="+mn-cs"/>
              </a:rPr>
              <a:t> curve shows that humans tend to halve their memory of newly learned knowledge in a matter of days or weeks unless they consciously review the learned material.</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Having a </a:t>
            </a:r>
            <a:r>
              <a:rPr lang="en-US" sz="1200" b="1" i="0" kern="1200" dirty="0" smtClean="0">
                <a:solidFill>
                  <a:schemeClr val="tx1"/>
                </a:solidFill>
                <a:effectLst/>
                <a:latin typeface="+mn-lt"/>
                <a:ea typeface="+mn-ea"/>
                <a:cs typeface="+mn-cs"/>
              </a:rPr>
              <a:t>Multisensory learning experience </a:t>
            </a:r>
            <a:r>
              <a:rPr lang="en-US" sz="1200" b="0" i="0" kern="1200" dirty="0" smtClean="0">
                <a:solidFill>
                  <a:schemeClr val="tx1"/>
                </a:solidFill>
                <a:effectLst/>
                <a:latin typeface="+mn-lt"/>
                <a:ea typeface="+mn-ea"/>
                <a:cs typeface="+mn-cs"/>
              </a:rPr>
              <a:t>(hearing,</a:t>
            </a:r>
            <a:r>
              <a:rPr lang="en-US" sz="1200" b="0" i="0" kern="1200" baseline="0" dirty="0" smtClean="0">
                <a:solidFill>
                  <a:schemeClr val="tx1"/>
                </a:solidFill>
                <a:effectLst/>
                <a:latin typeface="+mn-lt"/>
                <a:ea typeface="+mn-ea"/>
                <a:cs typeface="+mn-cs"/>
              </a:rPr>
              <a:t> reading, seeing, doing) will better enable the learner to retain new information.</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13</a:t>
            </a:fld>
            <a:endParaRPr lang="en-GB"/>
          </a:p>
        </p:txBody>
      </p:sp>
    </p:spTree>
    <p:extLst>
      <p:ext uri="{BB962C8B-B14F-4D97-AF65-F5344CB8AC3E}">
        <p14:creationId xmlns:p14="http://schemas.microsoft.com/office/powerpoint/2010/main" val="3737694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xfrm>
            <a:off x="1143000" y="685800"/>
            <a:ext cx="4572000" cy="3429000"/>
          </a:xfrm>
          <a:ln/>
        </p:spPr>
      </p:sp>
      <p:sp>
        <p:nvSpPr>
          <p:cNvPr id="178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sv-SE" dirty="0" smtClean="0">
                <a:latin typeface="Arial" charset="0"/>
                <a:cs typeface="Arial" charset="0"/>
              </a:rPr>
              <a:t>This graph depicts</a:t>
            </a:r>
            <a:r>
              <a:rPr lang="en-US" altLang="sv-SE" baseline="0" dirty="0" smtClean="0">
                <a:latin typeface="Arial" charset="0"/>
                <a:cs typeface="Arial" charset="0"/>
              </a:rPr>
              <a:t> how much information can be retained by the average person through different learning activities.  Consider new approaches to your communication outreach efforts.</a:t>
            </a:r>
            <a:endParaRPr lang="en-US" altLang="sv-SE" dirty="0"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concept</a:t>
            </a:r>
            <a:r>
              <a:rPr lang="en-US" baseline="0" dirty="0" smtClean="0"/>
              <a:t> of primacy and </a:t>
            </a:r>
            <a:r>
              <a:rPr lang="en-US" baseline="0" dirty="0" err="1" smtClean="0"/>
              <a:t>recency</a:t>
            </a:r>
            <a:r>
              <a:rPr lang="en-US" baseline="0" dirty="0" smtClean="0"/>
              <a:t> is a common one.  People tend to remember the first thing and last things they hear and often forget the middle part of the messaging.  Remember this when constructing message order.</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15</a:t>
            </a:fld>
            <a:endParaRPr lang="en-GB"/>
          </a:p>
        </p:txBody>
      </p:sp>
    </p:spTree>
    <p:extLst>
      <p:ext uri="{BB962C8B-B14F-4D97-AF65-F5344CB8AC3E}">
        <p14:creationId xmlns:p14="http://schemas.microsoft.com/office/powerpoint/2010/main" val="3475219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Basic research on processing fluency has been applied to marketing.  Consider these examples of the same dish</a:t>
            </a:r>
            <a:r>
              <a:rPr lang="en-US" sz="1200" b="0" i="0" kern="1200" baseline="0" dirty="0" smtClean="0">
                <a:solidFill>
                  <a:schemeClr val="tx1"/>
                </a:solidFill>
                <a:effectLst/>
                <a:latin typeface="+mn-lt"/>
                <a:ea typeface="+mn-ea"/>
                <a:cs typeface="+mn-cs"/>
              </a:rPr>
              <a:t> “Velvety Mashed Potatoes”.  The psychological effects of comparative difficulty  in reading the first title compare to the last gives a sense of exclusivity.  </a:t>
            </a:r>
            <a:r>
              <a:rPr lang="en-US" sz="1200" b="0" i="0" kern="1200" dirty="0" smtClean="0">
                <a:solidFill>
                  <a:schemeClr val="tx1"/>
                </a:solidFill>
                <a:effectLst/>
                <a:latin typeface="+mn-lt"/>
                <a:ea typeface="+mn-ea"/>
                <a:cs typeface="+mn-cs"/>
              </a:rPr>
              <a:t>For example, </a:t>
            </a:r>
            <a:r>
              <a:rPr lang="en-US" sz="1200" b="0" i="0" u="none" strike="noStrike" kern="1200" dirty="0" smtClean="0">
                <a:solidFill>
                  <a:schemeClr val="tx1"/>
                </a:solidFill>
                <a:effectLst/>
                <a:latin typeface="+mn-lt"/>
                <a:ea typeface="+mn-ea"/>
                <a:cs typeface="+mn-cs"/>
                <a:hlinkClick r:id="rId3" tooltip="Psychologists"/>
              </a:rPr>
              <a:t>psychologists</a:t>
            </a:r>
            <a:r>
              <a:rPr lang="en-US" sz="1200" b="0" i="0" kern="1200" dirty="0" smtClean="0">
                <a:solidFill>
                  <a:schemeClr val="tx1"/>
                </a:solidFill>
                <a:effectLst/>
                <a:latin typeface="+mn-lt"/>
                <a:ea typeface="+mn-ea"/>
                <a:cs typeface="+mn-cs"/>
              </a:rPr>
              <a:t> have determined that </a:t>
            </a:r>
            <a:r>
              <a:rPr lang="en-US" sz="1200" b="0" i="0" u="none" strike="noStrike" kern="1200" dirty="0" smtClean="0">
                <a:solidFill>
                  <a:schemeClr val="tx1"/>
                </a:solidFill>
                <a:effectLst/>
                <a:latin typeface="+mn-lt"/>
                <a:ea typeface="+mn-ea"/>
                <a:cs typeface="+mn-cs"/>
                <a:hlinkClick r:id="rId4" tooltip="Capital stock"/>
              </a:rPr>
              <a:t>stocks</a:t>
            </a:r>
            <a:r>
              <a:rPr lang="en-US" sz="1200" b="0" i="0" u="none" strike="noStrike"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perform better during the week following their </a:t>
            </a:r>
            <a:r>
              <a:rPr lang="en-US" sz="1200" b="0" i="0" u="none" strike="noStrike" kern="1200" dirty="0" smtClean="0">
                <a:solidFill>
                  <a:schemeClr val="tx1"/>
                </a:solidFill>
                <a:effectLst/>
                <a:latin typeface="+mn-lt"/>
                <a:ea typeface="+mn-ea"/>
                <a:cs typeface="+mn-cs"/>
              </a:rPr>
              <a:t>initial</a:t>
            </a:r>
            <a:r>
              <a:rPr lang="en-US" sz="1200" b="0" i="0" u="none" strike="noStrike" kern="1200" baseline="0" dirty="0" smtClean="0">
                <a:solidFill>
                  <a:schemeClr val="tx1"/>
                </a:solidFill>
                <a:effectLst/>
                <a:latin typeface="+mn-lt"/>
                <a:ea typeface="+mn-ea"/>
                <a:cs typeface="+mn-cs"/>
              </a:rPr>
              <a:t> public offering </a:t>
            </a:r>
            <a:r>
              <a:rPr lang="en-US" sz="1200" b="0" i="0" kern="1200" dirty="0" smtClean="0">
                <a:solidFill>
                  <a:schemeClr val="tx1"/>
                </a:solidFill>
                <a:effectLst/>
                <a:latin typeface="+mn-lt"/>
                <a:ea typeface="+mn-ea"/>
                <a:cs typeface="+mn-cs"/>
              </a:rPr>
              <a:t>when their names are fluent</a:t>
            </a:r>
            <a:r>
              <a:rPr lang="en-US" sz="1200" b="0" i="0" kern="1200" baseline="0" dirty="0" smtClean="0">
                <a:solidFill>
                  <a:schemeClr val="tx1"/>
                </a:solidFill>
                <a:effectLst/>
                <a:latin typeface="+mn-lt"/>
                <a:ea typeface="+mn-ea"/>
                <a:cs typeface="+mn-cs"/>
              </a:rPr>
              <a:t> and </a:t>
            </a:r>
            <a:r>
              <a:rPr lang="en-US" sz="1200" b="0" i="0" kern="1200" dirty="0" smtClean="0">
                <a:solidFill>
                  <a:schemeClr val="tx1"/>
                </a:solidFill>
                <a:effectLst/>
                <a:latin typeface="+mn-lt"/>
                <a:ea typeface="+mn-ea"/>
                <a:cs typeface="+mn-cs"/>
              </a:rPr>
              <a:t>easy to pronounce and when their </a:t>
            </a:r>
            <a:r>
              <a:rPr lang="en-US" sz="1200" b="0" i="0" u="none" strike="noStrike" kern="1200" dirty="0" smtClean="0">
                <a:solidFill>
                  <a:schemeClr val="tx1"/>
                </a:solidFill>
                <a:effectLst/>
                <a:latin typeface="+mn-lt"/>
                <a:ea typeface="+mn-ea"/>
                <a:cs typeface="+mn-cs"/>
                <a:hlinkClick r:id="rId5" tooltip="Ticker symbols"/>
              </a:rPr>
              <a:t>ticker symbols</a:t>
            </a:r>
            <a:r>
              <a:rPr lang="en-US" sz="1200" b="0" i="0" kern="1200" dirty="0" smtClean="0">
                <a:solidFill>
                  <a:schemeClr val="tx1"/>
                </a:solidFill>
                <a:effectLst/>
                <a:latin typeface="+mn-lt"/>
                <a:ea typeface="+mn-ea"/>
                <a:cs typeface="+mn-cs"/>
              </a:rPr>
              <a:t> are pronounceable (e.g., KAG) vs. unpronounceable (e.g., KGH). Another recent experiment demonstrated that the long-known effect of illegible handwriting in an essay on grading is mediated by a lack of processing fluency (and not, for example, negative stereotypes related to illegible writing).</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For our purposes</a:t>
            </a:r>
            <a:r>
              <a:rPr lang="en-US" sz="1200" b="0" i="0" kern="1200" baseline="0" dirty="0" smtClean="0">
                <a:solidFill>
                  <a:schemeClr val="tx1"/>
                </a:solidFill>
                <a:effectLst/>
                <a:latin typeface="+mn-lt"/>
                <a:ea typeface="+mn-ea"/>
                <a:cs typeface="+mn-cs"/>
              </a:rPr>
              <a:t> as communicators – keep it simple and easy to process.  Relating important health recommendations is no time to impress with jargon, complex terms and fancy type fonts.</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16</a:t>
            </a:fld>
            <a:endParaRPr lang="en-GB"/>
          </a:p>
        </p:txBody>
      </p:sp>
    </p:spTree>
    <p:extLst>
      <p:ext uri="{BB962C8B-B14F-4D97-AF65-F5344CB8AC3E}">
        <p14:creationId xmlns:p14="http://schemas.microsoft.com/office/powerpoint/2010/main" val="1513992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Considering the speed at which people process information: </a:t>
            </a:r>
          </a:p>
          <a:p>
            <a:endParaRPr lang="en-US" dirty="0" smtClean="0"/>
          </a:p>
          <a:p>
            <a:r>
              <a:rPr lang="fr-CH" altLang="sv-SE" sz="2100" dirty="0" err="1" smtClean="0"/>
              <a:t>Speaking</a:t>
            </a:r>
            <a:r>
              <a:rPr lang="fr-CH" altLang="sv-SE" sz="2100" dirty="0" smtClean="0"/>
              <a:t> - 125-150 </a:t>
            </a:r>
            <a:r>
              <a:rPr lang="fr-CH" altLang="sv-SE" sz="2100" dirty="0" err="1" smtClean="0"/>
              <a:t>words</a:t>
            </a:r>
            <a:r>
              <a:rPr lang="fr-CH" altLang="sv-SE" sz="2100" dirty="0" smtClean="0"/>
              <a:t> per minute</a:t>
            </a:r>
          </a:p>
          <a:p>
            <a:r>
              <a:rPr lang="fr-CH" altLang="sv-SE" sz="2100" dirty="0" err="1" smtClean="0"/>
              <a:t>Listening</a:t>
            </a:r>
            <a:r>
              <a:rPr lang="fr-CH" altLang="sv-SE" sz="2100" dirty="0" smtClean="0"/>
              <a:t> -125 -250 </a:t>
            </a:r>
            <a:r>
              <a:rPr lang="fr-CH" altLang="sv-SE" sz="2100" dirty="0" err="1" smtClean="0"/>
              <a:t>words</a:t>
            </a:r>
            <a:r>
              <a:rPr lang="fr-CH" altLang="sv-SE" sz="2100" dirty="0" smtClean="0"/>
              <a:t> per minute </a:t>
            </a:r>
          </a:p>
          <a:p>
            <a:pPr lvl="1"/>
            <a:r>
              <a:rPr lang="fr-CH" altLang="sv-SE" sz="1800" dirty="0" smtClean="0"/>
              <a:t>(audio books are 150-160)</a:t>
            </a:r>
          </a:p>
          <a:p>
            <a:r>
              <a:rPr lang="fr-CH" altLang="sv-SE" sz="2100" dirty="0" smtClean="0"/>
              <a:t>Reading -  250 -300 </a:t>
            </a:r>
            <a:r>
              <a:rPr lang="fr-CH" altLang="sv-SE" sz="2100" dirty="0" err="1" smtClean="0"/>
              <a:t>words</a:t>
            </a:r>
            <a:r>
              <a:rPr lang="fr-CH" altLang="sv-SE" sz="2100" dirty="0" smtClean="0"/>
              <a:t> per minute</a:t>
            </a:r>
          </a:p>
          <a:p>
            <a:r>
              <a:rPr lang="fr-CH" altLang="sv-SE" sz="2100" dirty="0" err="1" smtClean="0"/>
              <a:t>Thinking</a:t>
            </a:r>
            <a:r>
              <a:rPr lang="fr-CH" altLang="sv-SE" sz="2100" dirty="0" smtClean="0"/>
              <a:t> - 1 000 to 3 000 </a:t>
            </a:r>
            <a:r>
              <a:rPr lang="fr-CH" altLang="sv-SE" sz="2100" dirty="0" err="1" smtClean="0"/>
              <a:t>words</a:t>
            </a:r>
            <a:r>
              <a:rPr lang="fr-CH" altLang="sv-SE" sz="2100" dirty="0" smtClean="0"/>
              <a:t> per minute</a:t>
            </a:r>
            <a:endParaRPr lang="en-GB" altLang="sv-SE" sz="2100" dirty="0" smtClean="0"/>
          </a:p>
          <a:p>
            <a:endParaRPr lang="en-US" dirty="0" smtClean="0"/>
          </a:p>
          <a:p>
            <a:r>
              <a:rPr lang="en-US" dirty="0" smtClean="0"/>
              <a:t>Consider</a:t>
            </a:r>
            <a:r>
              <a:rPr lang="en-US" baseline="0" dirty="0" smtClean="0"/>
              <a:t> what other information your audiences are processing while your providing audio or visual </a:t>
            </a:r>
            <a:r>
              <a:rPr lang="en-US" baseline="0" dirty="0" err="1" smtClean="0"/>
              <a:t>inforamtion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17</a:t>
            </a:fld>
            <a:endParaRPr lang="en-GB"/>
          </a:p>
        </p:txBody>
      </p:sp>
    </p:spTree>
    <p:extLst>
      <p:ext uri="{BB962C8B-B14F-4D97-AF65-F5344CB8AC3E}">
        <p14:creationId xmlns:p14="http://schemas.microsoft.com/office/powerpoint/2010/main" val="294288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19</a:t>
            </a:fld>
            <a:endParaRPr lang="en-US"/>
          </a:p>
        </p:txBody>
      </p:sp>
    </p:spTree>
    <p:extLst>
      <p:ext uri="{BB962C8B-B14F-4D97-AF65-F5344CB8AC3E}">
        <p14:creationId xmlns:p14="http://schemas.microsoft.com/office/powerpoint/2010/main" val="3512883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Interviews conducted in central locations with access to target population, (can do both urban and rural sites).  Such</a:t>
            </a:r>
            <a:r>
              <a:rPr lang="en-US" altLang="zh-CN" sz="1200" kern="1200" baseline="0" dirty="0" smtClean="0">
                <a:solidFill>
                  <a:schemeClr val="tx1"/>
                </a:solidFill>
                <a:latin typeface="+mn-lt"/>
                <a:ea typeface="+mn-ea"/>
                <a:cs typeface="+mn-cs"/>
              </a:rPr>
              <a:t> as:</a:t>
            </a: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Shopping malls </a:t>
            </a: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Clinic waiting room</a:t>
            </a:r>
            <a:endParaRPr lang="zh-CN" altLang="en-US" sz="1200" kern="1200" dirty="0" smtClean="0">
              <a:solidFill>
                <a:schemeClr val="tx1"/>
              </a:solidFill>
              <a:latin typeface="+mn-lt"/>
              <a:ea typeface="+mn-ea"/>
              <a:cs typeface="+mn-cs"/>
            </a:endParaRP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Religious institutions</a:t>
            </a:r>
            <a:endParaRPr lang="zh-CN" altLang="en-US" sz="1200" kern="1200" dirty="0" smtClean="0">
              <a:solidFill>
                <a:schemeClr val="tx1"/>
              </a:solidFill>
              <a:latin typeface="+mn-lt"/>
              <a:ea typeface="+mn-ea"/>
              <a:cs typeface="+mn-cs"/>
            </a:endParaRP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Schools</a:t>
            </a:r>
          </a:p>
          <a:p>
            <a:pPr marL="628489" lvl="1" indent="-17145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Work sites</a:t>
            </a:r>
          </a:p>
          <a:p>
            <a:pPr marL="628489" lvl="1" indent="-17145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Train stations</a:t>
            </a:r>
          </a:p>
          <a:p>
            <a:pPr marL="628489" lvl="1" indent="-17145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Public Parks</a:t>
            </a:r>
            <a:endParaRPr lang="zh-CN" altLang="en-US" sz="3200" kern="1200" dirty="0" smtClean="0">
              <a:solidFill>
                <a:schemeClr val="tx1"/>
              </a:solidFill>
              <a:latin typeface="+mn-lt"/>
              <a:ea typeface="+mn-ea"/>
              <a:cs typeface="+mn-cs"/>
            </a:endParaRPr>
          </a:p>
          <a:p>
            <a:pPr marL="628489" lvl="1" indent="-171450" eaLnBrk="1" hangingPunct="1">
              <a:buFont typeface="Arial" panose="020B0604020202020204" pitchFamily="34" charset="0"/>
              <a:buChar char="•"/>
              <a:defRPr/>
            </a:pPr>
            <a:endParaRPr lang="zh-CN" altLang="en-US"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Feedback recorded on Intercept Interview Questionnaire.</a:t>
            </a:r>
            <a:r>
              <a:rPr lang="en-US" altLang="zh-CN" sz="1200" i="1" kern="1200" dirty="0" smtClean="0">
                <a:solidFill>
                  <a:schemeClr val="tx1"/>
                </a:solidFill>
                <a:latin typeface="+mn-lt"/>
                <a:ea typeface="+mn-ea"/>
                <a:cs typeface="+mn-cs"/>
              </a:rPr>
              <a:t> </a:t>
            </a:r>
          </a:p>
          <a:p>
            <a:pPr marL="171450" indent="-171450" eaLnBrk="1" hangingPunct="1">
              <a:lnSpc>
                <a:spcPct val="8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Methodology selected because of speed which data can be collected and information yielded.</a:t>
            </a:r>
          </a:p>
          <a:p>
            <a:pPr marL="171450" indent="-171450" eaLnBrk="1" hangingPunct="1">
              <a:lnSpc>
                <a:spcPct val="8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Questions should be reviewed periodically for appropriateness.  New questions should be added as needed (and initial questions dropped as appropriate). </a:t>
            </a:r>
          </a:p>
          <a:p>
            <a:pPr marL="171450" indent="-171450" eaLnBrk="1" hangingPunct="1">
              <a:lnSpc>
                <a:spcPct val="8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Interviews are oral, mainly close-ended questions (</a:t>
            </a:r>
            <a:r>
              <a:rPr lang="en-US" altLang="zh-CN" sz="1200" kern="1200" dirty="0" err="1" smtClean="0">
                <a:solidFill>
                  <a:schemeClr val="tx1"/>
                </a:solidFill>
                <a:latin typeface="+mn-lt"/>
                <a:ea typeface="+mn-ea"/>
                <a:cs typeface="+mn-cs"/>
              </a:rPr>
              <a:t>i.e</a:t>
            </a:r>
            <a:r>
              <a:rPr lang="en-US" altLang="zh-CN" sz="1200" kern="1200" dirty="0" smtClean="0">
                <a:solidFill>
                  <a:schemeClr val="tx1"/>
                </a:solidFill>
                <a:latin typeface="+mn-lt"/>
                <a:ea typeface="+mn-ea"/>
                <a:cs typeface="+mn-cs"/>
              </a:rPr>
              <a:t>, yes, no, or multiple answers). </a:t>
            </a:r>
          </a:p>
          <a:p>
            <a:pPr marL="171450" indent="-171450" eaLnBrk="1" hangingPunct="1">
              <a:lnSpc>
                <a:spcPct val="8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Participant’s responses to questions are recorded on interview forms. </a:t>
            </a:r>
          </a:p>
          <a:p>
            <a:pPr marL="171450" indent="-171450" eaLnBrk="1" hangingPunct="1">
              <a:lnSpc>
                <a:spcPct val="8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Interview in pairs, one interviewer/recorder and one observer. (Interviews last ~10 - 20 minutes.) </a:t>
            </a:r>
          </a:p>
          <a:p>
            <a:pPr marL="171450" indent="-171450" eaLnBrk="1" hangingPunct="1">
              <a:lnSpc>
                <a:spcPct val="80000"/>
              </a:lnSpc>
              <a:buFont typeface="Arial" panose="020B0604020202020204" pitchFamily="34" charset="0"/>
              <a:buChar char="•"/>
              <a:defRPr/>
            </a:pPr>
            <a:r>
              <a:rPr lang="en-US" altLang="zh-CN" sz="1200" kern="1200" dirty="0" smtClean="0">
                <a:solidFill>
                  <a:schemeClr val="tx1"/>
                </a:solidFill>
                <a:latin typeface="+mn-lt"/>
                <a:ea typeface="+mn-ea"/>
                <a:cs typeface="+mn-cs"/>
              </a:rPr>
              <a:t>Recommended that researchers complete 60-100 intercept interviews per audience segment. (enough to establish a pattern of response) Although</a:t>
            </a:r>
            <a:r>
              <a:rPr lang="en-US" altLang="zh-CN" sz="1200" kern="1200" baseline="0" dirty="0" smtClean="0">
                <a:solidFill>
                  <a:schemeClr val="tx1"/>
                </a:solidFill>
                <a:latin typeface="+mn-lt"/>
                <a:ea typeface="+mn-ea"/>
                <a:cs typeface="+mn-cs"/>
              </a:rPr>
              <a:t> in an emergency – any amount of audience interaction is better than none.</a:t>
            </a:r>
            <a:endParaRPr lang="zh-CN" altLang="en-US" sz="1200" kern="1200" dirty="0" smtClean="0">
              <a:solidFill>
                <a:schemeClr val="tx1"/>
              </a:solidFill>
              <a:latin typeface="+mn-lt"/>
              <a:ea typeface="+mn-ea"/>
              <a:cs typeface="+mn-cs"/>
            </a:endParaRPr>
          </a:p>
          <a:p>
            <a:pPr eaLnBrk="1" hangingPunct="1">
              <a:lnSpc>
                <a:spcPct val="80000"/>
              </a:lnSpc>
              <a:defRPr/>
            </a:pPr>
            <a:endParaRPr lang="en-US" altLang="zh-CN"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20</a:t>
            </a:fld>
            <a:endParaRPr lang="en-US"/>
          </a:p>
        </p:txBody>
      </p:sp>
    </p:spTree>
    <p:extLst>
      <p:ext uri="{BB962C8B-B14F-4D97-AF65-F5344CB8AC3E}">
        <p14:creationId xmlns:p14="http://schemas.microsoft.com/office/powerpoint/2010/main" val="3344434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Intercept interviews should</a:t>
            </a:r>
            <a:r>
              <a:rPr lang="en-US" baseline="0" dirty="0" smtClean="0"/>
              <a:t> always be done as a quick cost-effective check on your messages and materials.  It should only take a few minutes and will elicit quite a bit of information.</a:t>
            </a:r>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21</a:t>
            </a:fld>
            <a:endParaRPr lang="en-US"/>
          </a:p>
        </p:txBody>
      </p:sp>
    </p:spTree>
    <p:extLst>
      <p:ext uri="{BB962C8B-B14F-4D97-AF65-F5344CB8AC3E}">
        <p14:creationId xmlns:p14="http://schemas.microsoft.com/office/powerpoint/2010/main" val="1028320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you’re doing a broad reach intercept interview with a goal of many different interviewees, you’ll need to train interviewers so that you’ll get valid results from the questioning.</a:t>
            </a:r>
          </a:p>
          <a:p>
            <a:endParaRPr lang="en-US" baseline="0" dirty="0" smtClean="0"/>
          </a:p>
          <a:p>
            <a:r>
              <a:rPr lang="en-US" baseline="0" dirty="0" smtClean="0"/>
              <a:t>The results you receive will not be able to be attributed to the broader population, however for message testing purposes, you should get some basic information to help you tailor your communication materials to meet the information needs of your target audience.</a:t>
            </a:r>
          </a:p>
          <a:p>
            <a:endParaRPr lang="en-US" baseline="0" dirty="0" smtClean="0"/>
          </a:p>
          <a:p>
            <a:r>
              <a:rPr lang="en-US" baseline="0" dirty="0" smtClean="0"/>
              <a:t>You cannot use intercept interviewing methods when the public health topic is </a:t>
            </a:r>
            <a:r>
              <a:rPr lang="en-US" baseline="0" dirty="0" err="1" smtClean="0"/>
              <a:t>senstive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22</a:t>
            </a:fld>
            <a:endParaRPr lang="en-GB"/>
          </a:p>
        </p:txBody>
      </p:sp>
    </p:spTree>
    <p:extLst>
      <p:ext uri="{BB962C8B-B14F-4D97-AF65-F5344CB8AC3E}">
        <p14:creationId xmlns:p14="http://schemas.microsoft.com/office/powerpoint/2010/main" val="895764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eaLnBrk="1" hangingPunct="1">
              <a:buFont typeface="Arial" panose="020B0604020202020204" pitchFamily="34" charset="0"/>
              <a:buChar char="•"/>
              <a:defRPr/>
            </a:pPr>
            <a:r>
              <a:rPr lang="zh-CN" altLang="en-US" sz="3200" kern="1200" dirty="0" smtClean="0">
                <a:solidFill>
                  <a:schemeClr val="tx1"/>
                </a:solidFill>
                <a:latin typeface="+mn-lt"/>
                <a:ea typeface="+mn-ea"/>
                <a:cs typeface="+mn-cs"/>
              </a:rPr>
              <a:t> </a:t>
            </a:r>
            <a:r>
              <a:rPr lang="en-US" altLang="zh-CN" sz="3200" kern="1200" dirty="0" smtClean="0">
                <a:solidFill>
                  <a:schemeClr val="tx1"/>
                </a:solidFill>
                <a:latin typeface="+mn-lt"/>
                <a:ea typeface="+mn-ea"/>
                <a:cs typeface="+mn-cs"/>
              </a:rPr>
              <a:t>A group of people </a:t>
            </a:r>
            <a:endParaRPr lang="zh-CN" altLang="en-US" sz="3200" kern="1200" dirty="0" smtClean="0">
              <a:solidFill>
                <a:schemeClr val="tx1"/>
              </a:solidFill>
              <a:latin typeface="+mn-lt"/>
              <a:ea typeface="+mn-ea"/>
              <a:cs typeface="+mn-cs"/>
            </a:endParaRPr>
          </a:p>
          <a:p>
            <a:pPr marL="1371277" lvl="2" indent="-457200" eaLnBrk="1" hangingPunct="1">
              <a:buFont typeface="Arial" panose="020B0604020202020204" pitchFamily="34" charset="0"/>
              <a:buChar char="•"/>
              <a:defRPr/>
            </a:pPr>
            <a:r>
              <a:rPr lang="en-US" altLang="zh-CN" sz="2800" kern="1200" dirty="0" smtClean="0">
                <a:solidFill>
                  <a:schemeClr val="tx1"/>
                </a:solidFill>
                <a:latin typeface="+mn-lt"/>
                <a:ea typeface="+mn-ea"/>
                <a:cs typeface="+mn-cs"/>
              </a:rPr>
              <a:t>No more than 8-10 people</a:t>
            </a:r>
            <a:endParaRPr lang="zh-CN" altLang="en-US" sz="2800" kern="1200" dirty="0" smtClean="0">
              <a:solidFill>
                <a:schemeClr val="tx1"/>
              </a:solidFill>
              <a:latin typeface="+mn-lt"/>
              <a:ea typeface="+mn-ea"/>
              <a:cs typeface="+mn-cs"/>
            </a:endParaRPr>
          </a:p>
          <a:p>
            <a:pPr marL="1371277" lvl="2" indent="-457200" eaLnBrk="1" hangingPunct="1">
              <a:buFont typeface="Arial" panose="020B0604020202020204" pitchFamily="34" charset="0"/>
              <a:buChar char="•"/>
              <a:defRPr/>
            </a:pPr>
            <a:r>
              <a:rPr lang="en-US" altLang="zh-CN" sz="2800" kern="1200" dirty="0" smtClean="0">
                <a:solidFill>
                  <a:schemeClr val="tx1"/>
                </a:solidFill>
                <a:latin typeface="+mn-lt"/>
                <a:ea typeface="+mn-ea"/>
                <a:cs typeface="+mn-cs"/>
              </a:rPr>
              <a:t>Average size between 6-8 people</a:t>
            </a:r>
            <a:endParaRPr lang="zh-CN" altLang="en-US" sz="28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Research method </a:t>
            </a:r>
            <a:endParaRPr lang="zh-CN"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Focused efforts at data gathering </a:t>
            </a: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Group discussions </a:t>
            </a:r>
            <a:endParaRPr lang="zh-CN" altLang="en-US" sz="3200" kern="1200" dirty="0" smtClean="0">
              <a:solidFill>
                <a:schemeClr val="tx1"/>
              </a:solidFill>
              <a:latin typeface="+mn-lt"/>
              <a:ea typeface="+mn-ea"/>
              <a:cs typeface="+mn-cs"/>
            </a:endParaRPr>
          </a:p>
          <a:p>
            <a:pPr marL="457200" indent="-457200" eaLnBrk="1" hangingPunct="1">
              <a:buFont typeface="Arial" panose="020B0604020202020204" pitchFamily="34" charset="0"/>
              <a:buChar char="•"/>
              <a:defRPr/>
            </a:pPr>
            <a:endParaRPr lang="en-US" altLang="zh-CN" sz="3200" kern="1200" dirty="0" smtClean="0">
              <a:solidFill>
                <a:schemeClr val="tx1"/>
              </a:solidFill>
              <a:latin typeface="+mn-lt"/>
              <a:ea typeface="+mn-ea"/>
              <a:cs typeface="+mn-cs"/>
            </a:endParaRPr>
          </a:p>
          <a:p>
            <a:pPr marL="457200"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Recruitment Methods</a:t>
            </a: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Pre-existing list</a:t>
            </a:r>
            <a:endParaRPr lang="zh-CN"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Piggybacking</a:t>
            </a: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Nominations</a:t>
            </a:r>
            <a:endParaRPr lang="zh-CN"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Snowball</a:t>
            </a:r>
            <a:endParaRPr lang="zh-CN"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Face to face intercept </a:t>
            </a:r>
            <a:endParaRPr lang="zh-CN" altLang="en-US" sz="3200" kern="1200" dirty="0" smtClean="0">
              <a:solidFill>
                <a:schemeClr val="tx1"/>
              </a:solidFill>
              <a:latin typeface="+mn-lt"/>
              <a:ea typeface="+mn-ea"/>
              <a:cs typeface="+mn-cs"/>
            </a:endParaRPr>
          </a:p>
          <a:p>
            <a:pPr marL="914239" lvl="1" indent="-457200" eaLnBrk="1" hangingPunct="1">
              <a:buFont typeface="Arial" panose="020B0604020202020204" pitchFamily="34" charset="0"/>
              <a:buChar char="•"/>
              <a:defRPr/>
            </a:pPr>
            <a:r>
              <a:rPr lang="en-US" altLang="zh-CN" sz="3200" kern="1200" dirty="0" smtClean="0">
                <a:solidFill>
                  <a:schemeClr val="tx1"/>
                </a:solidFill>
                <a:latin typeface="+mn-lt"/>
                <a:ea typeface="+mn-ea"/>
                <a:cs typeface="+mn-cs"/>
              </a:rPr>
              <a:t>Random digit dialing </a:t>
            </a:r>
            <a:endParaRPr lang="zh-CN" altLang="en-US" sz="3200" kern="1200" dirty="0" smtClean="0">
              <a:solidFill>
                <a:schemeClr val="tx1"/>
              </a:solidFill>
              <a:latin typeface="+mn-lt"/>
              <a:ea typeface="+mn-ea"/>
              <a:cs typeface="+mn-cs"/>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23</a:t>
            </a:fld>
            <a:endParaRPr lang="en-US"/>
          </a:p>
        </p:txBody>
      </p:sp>
    </p:spTree>
    <p:extLst>
      <p:ext uri="{BB962C8B-B14F-4D97-AF65-F5344CB8AC3E}">
        <p14:creationId xmlns:p14="http://schemas.microsoft.com/office/powerpoint/2010/main" val="3855685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4320" indent="-274320" eaLnBrk="1" fontAlgn="auto" hangingPunct="1">
              <a:lnSpc>
                <a:spcPct val="90000"/>
              </a:lnSpc>
              <a:spcAft>
                <a:spcPts val="0"/>
              </a:spcAft>
              <a:buClr>
                <a:schemeClr val="accent3"/>
              </a:buClr>
              <a:buFont typeface="Wingdings 2"/>
              <a:buChar char=""/>
              <a:defRPr/>
            </a:pPr>
            <a:r>
              <a:rPr lang="en-US" altLang="zh-CN" sz="1200" kern="1200" dirty="0" smtClean="0">
                <a:solidFill>
                  <a:schemeClr val="tx1"/>
                </a:solidFill>
                <a:latin typeface="+mn-lt"/>
                <a:ea typeface="+mn-ea"/>
                <a:cs typeface="+mn-cs"/>
              </a:rPr>
              <a:t>Helps to identify problems that need to be addressed </a:t>
            </a:r>
            <a:endParaRPr lang="zh-CN"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en-US" altLang="zh-CN" sz="1200" kern="1200" dirty="0" smtClean="0">
                <a:solidFill>
                  <a:schemeClr val="tx1"/>
                </a:solidFill>
                <a:latin typeface="+mn-lt"/>
                <a:ea typeface="+mn-ea"/>
                <a:cs typeface="+mn-cs"/>
              </a:rPr>
              <a:t>Good for assessing the outcome of a program or intervention</a:t>
            </a:r>
          </a:p>
          <a:p>
            <a:pPr marL="274320" indent="-274320" eaLnBrk="1" fontAlgn="auto" hangingPunct="1">
              <a:lnSpc>
                <a:spcPct val="90000"/>
              </a:lnSpc>
              <a:spcAft>
                <a:spcPts val="0"/>
              </a:spcAft>
              <a:buClr>
                <a:schemeClr val="accent3"/>
              </a:buClr>
              <a:buFont typeface="Wingdings 2"/>
              <a:buChar char=""/>
              <a:defRPr/>
            </a:pPr>
            <a:r>
              <a:rPr lang="en-US" altLang="zh-CN" sz="1200" kern="1200" dirty="0" smtClean="0">
                <a:solidFill>
                  <a:schemeClr val="tx1"/>
                </a:solidFill>
                <a:latin typeface="+mn-lt"/>
                <a:ea typeface="+mn-ea"/>
                <a:cs typeface="+mn-cs"/>
              </a:rPr>
              <a:t>Helps understand complex behaviors and motivation</a:t>
            </a:r>
            <a:endParaRPr lang="zh-CN"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en-US" altLang="zh-CN" sz="1200" kern="1200" dirty="0" smtClean="0">
                <a:solidFill>
                  <a:schemeClr val="tx1"/>
                </a:solidFill>
                <a:latin typeface="+mn-lt"/>
                <a:ea typeface="+mn-ea"/>
                <a:cs typeface="+mn-cs"/>
              </a:rPr>
              <a:t>A good forum to inform survey design</a:t>
            </a:r>
            <a:endParaRPr lang="zh-CN"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en-US" altLang="zh-CN" sz="1200" kern="1200" dirty="0" smtClean="0">
                <a:solidFill>
                  <a:schemeClr val="tx1"/>
                </a:solidFill>
                <a:latin typeface="+mn-lt"/>
                <a:ea typeface="+mn-ea"/>
                <a:cs typeface="+mn-cs"/>
              </a:rPr>
              <a:t>A way to receive feedback on materials, plans or policies</a:t>
            </a:r>
            <a:endParaRPr lang="zh-CN" altLang="en-US" sz="12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en-US" altLang="zh-CN" sz="1200" kern="1200" dirty="0" smtClean="0">
                <a:solidFill>
                  <a:schemeClr val="tx1"/>
                </a:solidFill>
                <a:latin typeface="+mn-lt"/>
                <a:ea typeface="+mn-ea"/>
                <a:cs typeface="+mn-cs"/>
              </a:rPr>
              <a:t>Helps to better understand quantitative data</a:t>
            </a:r>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24</a:t>
            </a:fld>
            <a:endParaRPr lang="en-US"/>
          </a:p>
        </p:txBody>
      </p:sp>
    </p:spTree>
    <p:extLst>
      <p:ext uri="{BB962C8B-B14F-4D97-AF65-F5344CB8AC3E}">
        <p14:creationId xmlns:p14="http://schemas.microsoft.com/office/powerpoint/2010/main" val="345314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buFont typeface="Arial" panose="020B0604020202020204" pitchFamily="34" charset="0"/>
              <a:buChar char="•"/>
              <a:defRPr/>
            </a:pPr>
            <a:r>
              <a:rPr lang="en-US" altLang="zh-CN" sz="1200" b="1" kern="1200" dirty="0" smtClean="0">
                <a:solidFill>
                  <a:schemeClr val="tx1"/>
                </a:solidFill>
                <a:latin typeface="+mn-lt"/>
                <a:ea typeface="+mn-ea"/>
                <a:cs typeface="+mn-cs"/>
              </a:rPr>
              <a:t>Focus groups are inappropriate if </a:t>
            </a: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You can’t predict focus group behaviors or sensitivities</a:t>
            </a: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your topic will create serious invasions of privacy </a:t>
            </a: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you need statistical data</a:t>
            </a: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the breadth of topic or size of group is too large</a:t>
            </a:r>
          </a:p>
          <a:p>
            <a:pPr marL="628489" lvl="1" indent="-171450" eaLnBrk="1" hangingPunct="1">
              <a:buFont typeface="Arial" panose="020B0604020202020204" pitchFamily="34" charset="0"/>
              <a:buChar char="•"/>
              <a:defRPr/>
            </a:pPr>
            <a:r>
              <a:rPr lang="en-US" altLang="zh-CN" sz="1200" kern="1200" dirty="0" smtClean="0">
                <a:solidFill>
                  <a:schemeClr val="tx1"/>
                </a:solidFill>
                <a:latin typeface="+mn-lt"/>
                <a:ea typeface="+mn-ea"/>
                <a:cs typeface="+mn-cs"/>
              </a:rPr>
              <a:t>your driving motivation is to save time and money</a:t>
            </a:r>
          </a:p>
          <a:p>
            <a:pPr marL="274320" indent="-274320" eaLnBrk="1" fontAlgn="auto" hangingPunct="1">
              <a:lnSpc>
                <a:spcPct val="90000"/>
              </a:lnSpc>
              <a:spcAft>
                <a:spcPts val="0"/>
              </a:spcAft>
              <a:buClr>
                <a:schemeClr val="accent3"/>
              </a:buClr>
              <a:buFont typeface="Wingdings 2"/>
              <a:buChar char=""/>
              <a:defRPr/>
            </a:pPr>
            <a:endParaRPr lang="en-US" altLang="zh-CN" sz="24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en-US" altLang="zh-CN" sz="2400" kern="1200" dirty="0" smtClean="0">
                <a:solidFill>
                  <a:schemeClr val="tx1"/>
                </a:solidFill>
                <a:latin typeface="+mn-lt"/>
                <a:ea typeface="+mn-ea"/>
                <a:cs typeface="+mn-cs"/>
              </a:rPr>
              <a:t>Focus groups must be carefully and consistently moderated</a:t>
            </a:r>
            <a:r>
              <a:rPr lang="en-US" altLang="zh-CN" sz="2400" kern="1200" baseline="0" dirty="0" smtClean="0">
                <a:solidFill>
                  <a:schemeClr val="tx1"/>
                </a:solidFill>
                <a:latin typeface="+mn-lt"/>
                <a:ea typeface="+mn-ea"/>
                <a:cs typeface="+mn-cs"/>
              </a:rPr>
              <a:t> by an experienced moderator</a:t>
            </a:r>
            <a:endParaRPr lang="en-US" altLang="zh-CN" sz="24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en-US" altLang="zh-CN" sz="2400" kern="1200" dirty="0" smtClean="0">
                <a:solidFill>
                  <a:schemeClr val="tx1"/>
                </a:solidFill>
                <a:latin typeface="+mn-lt"/>
                <a:ea typeface="+mn-ea"/>
                <a:cs typeface="+mn-cs"/>
              </a:rPr>
              <a:t>The role of the moderator</a:t>
            </a:r>
            <a:endParaRPr lang="zh-CN" altLang="en-US" sz="24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Provide feedback on the moderator’s guide </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Collect the data</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Manage the group process</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Participate in debriefing </a:t>
            </a:r>
          </a:p>
          <a:p>
            <a:pPr marL="640080" lvl="1" indent="-246888" eaLnBrk="1" fontAlgn="auto" hangingPunct="1">
              <a:lnSpc>
                <a:spcPct val="90000"/>
              </a:lnSpc>
              <a:spcAft>
                <a:spcPts val="0"/>
              </a:spcAft>
              <a:buFont typeface="Wingdings 2"/>
              <a:buChar char=""/>
              <a:defRPr/>
            </a:pPr>
            <a:endParaRPr lang="zh-CN" altLang="en-US" sz="2000" kern="1200" dirty="0" smtClean="0">
              <a:solidFill>
                <a:schemeClr val="tx1"/>
              </a:solidFill>
              <a:latin typeface="+mn-lt"/>
              <a:ea typeface="+mn-ea"/>
              <a:cs typeface="+mn-cs"/>
            </a:endParaRPr>
          </a:p>
          <a:p>
            <a:pPr marL="274320" indent="-274320" eaLnBrk="1" fontAlgn="auto" hangingPunct="1">
              <a:lnSpc>
                <a:spcPct val="90000"/>
              </a:lnSpc>
              <a:spcAft>
                <a:spcPts val="0"/>
              </a:spcAft>
              <a:buClr>
                <a:schemeClr val="accent3"/>
              </a:buClr>
              <a:buFont typeface="Wingdings 2"/>
              <a:buChar char=""/>
              <a:defRPr/>
            </a:pPr>
            <a:r>
              <a:rPr lang="en-US" altLang="zh-CN" sz="2400" kern="1200" dirty="0" smtClean="0">
                <a:solidFill>
                  <a:schemeClr val="tx1"/>
                </a:solidFill>
                <a:latin typeface="+mn-lt"/>
                <a:ea typeface="+mn-ea"/>
                <a:cs typeface="+mn-cs"/>
              </a:rPr>
              <a:t>Role of focus group coordinator</a:t>
            </a:r>
            <a:endParaRPr lang="zh-CN" altLang="en-US" sz="24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Assist with logistics </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Observe discussion and take notes </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Sign participants in </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Administer consent forms </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Supervise recording </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Assist clients </a:t>
            </a:r>
            <a:endParaRPr lang="zh-CN" altLang="en-US" sz="2000" kern="1200" dirty="0" smtClean="0">
              <a:solidFill>
                <a:schemeClr val="tx1"/>
              </a:solidFill>
              <a:latin typeface="+mn-lt"/>
              <a:ea typeface="+mn-ea"/>
              <a:cs typeface="+mn-cs"/>
            </a:endParaRPr>
          </a:p>
          <a:p>
            <a:pPr marL="640080" lvl="1" indent="-246888" eaLnBrk="1" fontAlgn="auto" hangingPunct="1">
              <a:lnSpc>
                <a:spcPct val="90000"/>
              </a:lnSpc>
              <a:spcAft>
                <a:spcPts val="0"/>
              </a:spcAft>
              <a:buFont typeface="Wingdings 2"/>
              <a:buChar char=""/>
              <a:defRPr/>
            </a:pPr>
            <a:r>
              <a:rPr lang="en-US" altLang="zh-CN" sz="2000" kern="1200" dirty="0" smtClean="0">
                <a:solidFill>
                  <a:schemeClr val="tx1"/>
                </a:solidFill>
                <a:latin typeface="+mn-lt"/>
                <a:ea typeface="+mn-ea"/>
                <a:cs typeface="+mn-cs"/>
              </a:rPr>
              <a:t>Distribute incentives </a:t>
            </a:r>
          </a:p>
          <a:p>
            <a:pPr marL="640080" lvl="1" indent="-246888" eaLnBrk="1" fontAlgn="auto" hangingPunct="1">
              <a:lnSpc>
                <a:spcPct val="90000"/>
              </a:lnSpc>
              <a:spcAft>
                <a:spcPts val="0"/>
              </a:spcAft>
              <a:buFont typeface="Wingdings 2"/>
              <a:buChar char=""/>
              <a:defRPr/>
            </a:pPr>
            <a:endParaRPr lang="en-US" altLang="zh-CN" sz="2000" kern="1200" dirty="0" smtClean="0">
              <a:solidFill>
                <a:schemeClr val="tx1"/>
              </a:solidFill>
              <a:latin typeface="+mn-lt"/>
              <a:ea typeface="+mn-ea"/>
              <a:cs typeface="+mn-cs"/>
            </a:endParaRPr>
          </a:p>
          <a:p>
            <a:pPr marL="171450" indent="-171450" eaLnBrk="1" hangingPunct="1">
              <a:lnSpc>
                <a:spcPct val="90000"/>
              </a:lnSpc>
              <a:buFont typeface="Arial" panose="020B0604020202020204" pitchFamily="34" charset="0"/>
              <a:buChar char="•"/>
              <a:defRPr/>
            </a:pPr>
            <a:r>
              <a:rPr lang="en-US" altLang="zh-CN" sz="1200" b="1" kern="1200" dirty="0" smtClean="0">
                <a:solidFill>
                  <a:schemeClr val="tx1"/>
                </a:solidFill>
                <a:latin typeface="+mn-lt"/>
                <a:ea typeface="+mn-ea"/>
                <a:cs typeface="+mn-cs"/>
              </a:rPr>
              <a:t>Focus groups and data analysis</a:t>
            </a:r>
            <a:endParaRPr lang="en-US" altLang="zh-CN" sz="1200" b="1" kern="1200" baseline="0" dirty="0" smtClean="0">
              <a:solidFill>
                <a:schemeClr val="tx1"/>
              </a:solidFill>
              <a:latin typeface="+mn-lt"/>
              <a:ea typeface="+mn-ea"/>
              <a:cs typeface="+mn-cs"/>
            </a:endParaRPr>
          </a:p>
          <a:p>
            <a:pPr marL="171450"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Objectives of analysis</a:t>
            </a:r>
          </a:p>
          <a:p>
            <a:pPr marL="628489" lvl="1"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Identify themes that repeat and are common</a:t>
            </a:r>
          </a:p>
          <a:p>
            <a:pPr marL="628489" lvl="1"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Reflect the range and diversity of experiences or perceptions</a:t>
            </a:r>
          </a:p>
          <a:p>
            <a:pPr marL="628489" lvl="1"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Identify outlier opinions</a:t>
            </a:r>
          </a:p>
          <a:p>
            <a:pPr marL="628489" lvl="1"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Identify similarities and differences among groups</a:t>
            </a:r>
          </a:p>
          <a:p>
            <a:pPr marL="171450"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Strategies for analysis</a:t>
            </a:r>
          </a:p>
          <a:p>
            <a:pPr marL="628489" lvl="1"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Transcript based</a:t>
            </a:r>
          </a:p>
          <a:p>
            <a:pPr marL="628489" lvl="1"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Tape based abridged transcript</a:t>
            </a:r>
          </a:p>
          <a:p>
            <a:pPr marL="628489" lvl="1" indent="-171450" eaLnBrk="1" hangingPunct="1">
              <a:lnSpc>
                <a:spcPct val="90000"/>
              </a:lnSpc>
              <a:buFont typeface="Arial" panose="020B0604020202020204" pitchFamily="34" charset="0"/>
              <a:buChar char="•"/>
              <a:defRPr/>
            </a:pPr>
            <a:r>
              <a:rPr lang="en-US" altLang="zh-CN" sz="1200" kern="1200" dirty="0" smtClean="0">
                <a:solidFill>
                  <a:schemeClr val="tx1"/>
                </a:solidFill>
                <a:latin typeface="+mn-lt"/>
                <a:ea typeface="+mn-ea"/>
                <a:cs typeface="+mn-cs"/>
              </a:rPr>
              <a:t>Note based</a:t>
            </a:r>
          </a:p>
          <a:p>
            <a:pPr marL="274320" indent="-274320" eaLnBrk="1" fontAlgn="auto" hangingPunct="1">
              <a:spcAft>
                <a:spcPts val="0"/>
              </a:spcAft>
              <a:buClr>
                <a:schemeClr val="accent3"/>
              </a:buClr>
              <a:buFont typeface="Wingdings 2"/>
              <a:buChar char=""/>
              <a:defRPr/>
            </a:pPr>
            <a:r>
              <a:rPr lang="en-US" altLang="zh-CN" sz="1200" kern="1200" dirty="0" smtClean="0">
                <a:solidFill>
                  <a:schemeClr val="tx1"/>
                </a:solidFill>
                <a:latin typeface="+mn-lt"/>
                <a:ea typeface="+mn-ea"/>
                <a:cs typeface="+mn-cs"/>
              </a:rPr>
              <a:t>Analytical considerations</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Words </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Context</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Internal consistency</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Frequency of comments</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Extensiveness of comments</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Intensity of comments</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Specificity of responses</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What was not said</a:t>
            </a:r>
          </a:p>
          <a:p>
            <a:pPr marL="640080" lvl="1" indent="-246888" eaLnBrk="1" fontAlgn="auto" hangingPunct="1">
              <a:spcAft>
                <a:spcPts val="0"/>
              </a:spcAft>
              <a:buFont typeface="Wingdings 2"/>
              <a:buChar char=""/>
              <a:defRPr/>
            </a:pPr>
            <a:r>
              <a:rPr lang="en-US" altLang="zh-CN" sz="1200" kern="1200" dirty="0" smtClean="0">
                <a:solidFill>
                  <a:schemeClr val="tx1"/>
                </a:solidFill>
                <a:latin typeface="+mn-lt"/>
                <a:ea typeface="+mn-ea"/>
                <a:cs typeface="+mn-cs"/>
              </a:rPr>
              <a:t>Big ideas</a:t>
            </a:r>
          </a:p>
          <a:p>
            <a:pPr marL="171450" lvl="0" indent="-171450" eaLnBrk="1" hangingPunct="1">
              <a:lnSpc>
                <a:spcPct val="90000"/>
              </a:lnSpc>
              <a:buFont typeface="Arial" panose="020B0604020202020204" pitchFamily="34" charset="0"/>
              <a:buChar char="•"/>
              <a:defRPr/>
            </a:pPr>
            <a:endParaRPr lang="en-US" altLang="zh-CN" sz="1200" kern="1200" dirty="0" smtClean="0">
              <a:solidFill>
                <a:schemeClr val="tx1"/>
              </a:solidFill>
              <a:latin typeface="+mn-lt"/>
              <a:ea typeface="+mn-ea"/>
              <a:cs typeface="+mn-cs"/>
            </a:endParaRPr>
          </a:p>
          <a:p>
            <a:pPr marL="183041" lvl="0" indent="-246888" eaLnBrk="1" fontAlgn="auto" hangingPunct="1">
              <a:lnSpc>
                <a:spcPct val="90000"/>
              </a:lnSpc>
              <a:spcAft>
                <a:spcPts val="0"/>
              </a:spcAft>
              <a:buFont typeface="Wingdings 2"/>
              <a:buChar char=""/>
              <a:defRPr/>
            </a:pPr>
            <a:endParaRPr lang="zh-CN" altLang="en-US" sz="20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F4B30B5-E1CB-48A1-864A-CD5B072D8A2E}" type="slidenum">
              <a:rPr lang="en-US" smtClean="0"/>
              <a:t>25</a:t>
            </a:fld>
            <a:endParaRPr lang="en-US"/>
          </a:p>
        </p:txBody>
      </p:sp>
    </p:spTree>
    <p:extLst>
      <p:ext uri="{BB962C8B-B14F-4D97-AF65-F5344CB8AC3E}">
        <p14:creationId xmlns:p14="http://schemas.microsoft.com/office/powerpoint/2010/main" val="857920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basic “C’s” of Communication…</a:t>
            </a:r>
          </a:p>
          <a:p>
            <a:endParaRPr lang="en-US" dirty="0" smtClean="0"/>
          </a:p>
          <a:p>
            <a:r>
              <a:rPr lang="en-US" dirty="0" smtClean="0"/>
              <a:t>With every</a:t>
            </a:r>
            <a:r>
              <a:rPr lang="en-US" baseline="0" dirty="0" smtClean="0"/>
              <a:t> message and material developed to address risk in a public health emergency, the communicator must focus on…</a:t>
            </a:r>
          </a:p>
          <a:p>
            <a:endParaRPr lang="en-US" baseline="0" dirty="0" smtClean="0"/>
          </a:p>
          <a:p>
            <a:r>
              <a:rPr lang="en-US" b="1" baseline="0" dirty="0" smtClean="0"/>
              <a:t>Content </a:t>
            </a:r>
            <a:r>
              <a:rPr lang="en-US" b="0" baseline="0" dirty="0" smtClean="0"/>
              <a:t> - Is the information clear?  Can the affected population follow through on recommendations?  Is it accurate – </a:t>
            </a:r>
            <a:r>
              <a:rPr lang="en-US" b="1" baseline="0" dirty="0" smtClean="0"/>
              <a:t>even if information is uncertain?</a:t>
            </a:r>
            <a:endParaRPr lang="en-US" b="0" baseline="0" dirty="0" smtClean="0"/>
          </a:p>
          <a:p>
            <a:endParaRPr lang="en-US" b="0" baseline="0" dirty="0" smtClean="0"/>
          </a:p>
          <a:p>
            <a:r>
              <a:rPr lang="en-US" b="1" baseline="0" dirty="0" smtClean="0"/>
              <a:t>Context </a:t>
            </a:r>
            <a:r>
              <a:rPr lang="en-US" b="0" baseline="0" dirty="0" smtClean="0"/>
              <a:t> - One message will not resonate with all.  Consider cultural beliefs, previous education or understanding of an issue and what barriers exist for the affected population when designing your messages that contain recommendations?</a:t>
            </a:r>
          </a:p>
          <a:p>
            <a:endParaRPr lang="en-US" b="0" baseline="0" dirty="0" smtClean="0"/>
          </a:p>
          <a:p>
            <a:r>
              <a:rPr lang="en-US" b="1" baseline="0" dirty="0" smtClean="0"/>
              <a:t>Connection - </a:t>
            </a:r>
            <a:r>
              <a:rPr lang="en-US" b="0" baseline="0" dirty="0" smtClean="0"/>
              <a:t> It’s important to establish a relationship with the audience that states “we’re all in this together” and also “while we have some uncertainty in this situation, we have experience and this is what we’re doing.  We need your help to….”.  Establishing this connection will better enable the audience to understand the response, the evolving situation and potential change in recommendations.</a:t>
            </a:r>
            <a:endParaRPr lang="en-US" b="1" dirty="0"/>
          </a:p>
        </p:txBody>
      </p:sp>
      <p:sp>
        <p:nvSpPr>
          <p:cNvPr id="4" name="Slide Number Placeholder 3"/>
          <p:cNvSpPr>
            <a:spLocks noGrp="1"/>
          </p:cNvSpPr>
          <p:nvPr>
            <p:ph type="sldNum" sz="quarter" idx="10"/>
          </p:nvPr>
        </p:nvSpPr>
        <p:spPr/>
        <p:txBody>
          <a:bodyPr/>
          <a:lstStyle/>
          <a:p>
            <a:fld id="{5D003C1D-A3BD-442B-A928-A2702CD40E4F}" type="slidenum">
              <a:rPr lang="en-GB" smtClean="0"/>
              <a:t>5</a:t>
            </a:fld>
            <a:endParaRPr lang="en-GB"/>
          </a:p>
        </p:txBody>
      </p:sp>
    </p:spTree>
    <p:extLst>
      <p:ext uri="{BB962C8B-B14F-4D97-AF65-F5344CB8AC3E}">
        <p14:creationId xmlns:p14="http://schemas.microsoft.com/office/powerpoint/2010/main" val="3173255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E7B0B095-D60C-4B11-966F-EEC24F9D4B1C}" type="slidenum">
              <a:rPr lang="en-US" altLang="sv-SE" sz="1200" b="1" smtClean="0">
                <a:solidFill>
                  <a:prstClr val="black"/>
                </a:solidFill>
                <a:ea typeface="MS PGothic" pitchFamily="34" charset="-128"/>
              </a:rPr>
              <a:pPr eaLnBrk="1" hangingPunct="1"/>
              <a:t>6</a:t>
            </a:fld>
            <a:endParaRPr lang="en-US" altLang="sv-SE" sz="1200" b="1" dirty="0" smtClean="0">
              <a:solidFill>
                <a:prstClr val="black"/>
              </a:solidFill>
              <a:ea typeface="MS PGothic" pitchFamily="34" charset="-128"/>
            </a:endParaRPr>
          </a:p>
        </p:txBody>
      </p:sp>
      <p:sp>
        <p:nvSpPr>
          <p:cNvPr id="129027" name="Rectangle 2"/>
          <p:cNvSpPr>
            <a:spLocks noGrp="1" noRot="1" noChangeAspect="1" noChangeArrowheads="1" noTextEdit="1"/>
          </p:cNvSpPr>
          <p:nvPr>
            <p:ph type="sldImg"/>
          </p:nvPr>
        </p:nvSpPr>
        <p:spPr>
          <a:xfrm>
            <a:off x="1143000" y="685800"/>
            <a:ext cx="4572000" cy="3429000"/>
          </a:xfrm>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s-ES" altLang="sv-SE" dirty="0" err="1" smtClean="0">
                <a:latin typeface="Arial" charset="0"/>
                <a:cs typeface="Arial" charset="0"/>
              </a:rPr>
              <a:t>Messages</a:t>
            </a:r>
            <a:r>
              <a:rPr lang="es-ES" altLang="sv-SE" dirty="0" smtClean="0">
                <a:latin typeface="Arial" charset="0"/>
                <a:cs typeface="Arial" charset="0"/>
              </a:rPr>
              <a:t> are </a:t>
            </a:r>
            <a:r>
              <a:rPr lang="es-ES" altLang="sv-SE" dirty="0" err="1" smtClean="0">
                <a:latin typeface="Arial" charset="0"/>
                <a:cs typeface="Arial" charset="0"/>
              </a:rPr>
              <a:t>your</a:t>
            </a:r>
            <a:r>
              <a:rPr lang="es-ES" altLang="sv-SE" dirty="0" smtClean="0">
                <a:latin typeface="Arial" charset="0"/>
                <a:cs typeface="Arial" charset="0"/>
              </a:rPr>
              <a:t> </a:t>
            </a:r>
            <a:r>
              <a:rPr lang="es-ES" altLang="sv-SE" dirty="0" err="1" smtClean="0">
                <a:latin typeface="Arial" charset="0"/>
                <a:cs typeface="Arial" charset="0"/>
              </a:rPr>
              <a:t>unit</a:t>
            </a:r>
            <a:r>
              <a:rPr lang="es-ES" altLang="sv-SE" dirty="0" smtClean="0">
                <a:latin typeface="Arial" charset="0"/>
                <a:cs typeface="Arial" charset="0"/>
              </a:rPr>
              <a:t> of </a:t>
            </a:r>
            <a:r>
              <a:rPr lang="es-ES" altLang="sv-SE" dirty="0" err="1" smtClean="0">
                <a:latin typeface="Arial" charset="0"/>
                <a:cs typeface="Arial" charset="0"/>
              </a:rPr>
              <a:t>communications</a:t>
            </a:r>
            <a:r>
              <a:rPr lang="es-ES" altLang="sv-SE" dirty="0" smtClean="0">
                <a:latin typeface="Arial" charset="0"/>
                <a:cs typeface="Arial" charset="0"/>
              </a:rPr>
              <a:t>. </a:t>
            </a:r>
          </a:p>
          <a:p>
            <a:pPr>
              <a:spcBef>
                <a:spcPct val="0"/>
              </a:spcBef>
            </a:pPr>
            <a:r>
              <a:rPr lang="es-ES" altLang="sv-SE" dirty="0" err="1" smtClean="0">
                <a:latin typeface="Arial" charset="0"/>
                <a:cs typeface="Arial" charset="0"/>
              </a:rPr>
              <a:t>Mesages</a:t>
            </a:r>
            <a:r>
              <a:rPr lang="es-ES" altLang="sv-SE" dirty="0" smtClean="0">
                <a:latin typeface="Arial" charset="0"/>
                <a:cs typeface="Arial" charset="0"/>
              </a:rPr>
              <a:t> </a:t>
            </a:r>
            <a:r>
              <a:rPr lang="es-ES" altLang="sv-SE" dirty="0" err="1" smtClean="0">
                <a:latin typeface="Arial" charset="0"/>
                <a:cs typeface="Arial" charset="0"/>
              </a:rPr>
              <a:t>have</a:t>
            </a:r>
            <a:r>
              <a:rPr lang="es-ES" altLang="sv-SE" dirty="0" smtClean="0">
                <a:latin typeface="Arial" charset="0"/>
                <a:cs typeface="Arial" charset="0"/>
              </a:rPr>
              <a:t> to be </a:t>
            </a:r>
            <a:r>
              <a:rPr lang="es-ES" altLang="sv-SE" dirty="0" err="1" smtClean="0">
                <a:latin typeface="Arial" charset="0"/>
                <a:cs typeface="Arial" charset="0"/>
              </a:rPr>
              <a:t>honest</a:t>
            </a:r>
            <a:r>
              <a:rPr lang="es-ES" altLang="sv-SE" dirty="0" smtClean="0">
                <a:latin typeface="Arial" charset="0"/>
                <a:cs typeface="Arial" charset="0"/>
              </a:rPr>
              <a:t> </a:t>
            </a:r>
            <a:r>
              <a:rPr lang="es-ES" altLang="sv-SE" dirty="0" err="1" smtClean="0">
                <a:latin typeface="Arial" charset="0"/>
                <a:cs typeface="Arial" charset="0"/>
              </a:rPr>
              <a:t>about</a:t>
            </a:r>
            <a:r>
              <a:rPr lang="es-ES" altLang="sv-SE" dirty="0" smtClean="0">
                <a:latin typeface="Arial" charset="0"/>
                <a:cs typeface="Arial" charset="0"/>
              </a:rPr>
              <a:t> </a:t>
            </a:r>
            <a:r>
              <a:rPr lang="es-ES" altLang="sv-SE" dirty="0" err="1" smtClean="0">
                <a:latin typeface="Arial" charset="0"/>
                <a:cs typeface="Arial" charset="0"/>
              </a:rPr>
              <a:t>both</a:t>
            </a:r>
            <a:r>
              <a:rPr lang="es-ES" altLang="sv-SE" dirty="0" smtClean="0">
                <a:latin typeface="Arial" charset="0"/>
                <a:cs typeface="Arial" charset="0"/>
              </a:rPr>
              <a:t> </a:t>
            </a:r>
            <a:r>
              <a:rPr lang="es-ES" altLang="sv-SE" dirty="0" err="1" smtClean="0">
                <a:latin typeface="Arial" charset="0"/>
                <a:cs typeface="Arial" charset="0"/>
              </a:rPr>
              <a:t>what</a:t>
            </a:r>
            <a:r>
              <a:rPr lang="es-ES" altLang="sv-SE" dirty="0" smtClean="0">
                <a:latin typeface="Arial" charset="0"/>
                <a:cs typeface="Arial" charset="0"/>
              </a:rPr>
              <a:t> </a:t>
            </a:r>
            <a:r>
              <a:rPr lang="es-ES" altLang="sv-SE" dirty="0" err="1" smtClean="0">
                <a:latin typeface="Arial" charset="0"/>
                <a:cs typeface="Arial" charset="0"/>
              </a:rPr>
              <a:t>you</a:t>
            </a:r>
            <a:r>
              <a:rPr lang="es-ES" altLang="sv-SE" dirty="0" smtClean="0">
                <a:latin typeface="Arial" charset="0"/>
                <a:cs typeface="Arial" charset="0"/>
              </a:rPr>
              <a:t> </a:t>
            </a:r>
            <a:r>
              <a:rPr lang="es-ES" altLang="sv-SE" dirty="0" err="1" smtClean="0">
                <a:latin typeface="Arial" charset="0"/>
                <a:cs typeface="Arial" charset="0"/>
              </a:rPr>
              <a:t>know</a:t>
            </a:r>
            <a:r>
              <a:rPr lang="es-ES" altLang="sv-SE" dirty="0" smtClean="0">
                <a:latin typeface="Arial" charset="0"/>
                <a:cs typeface="Arial" charset="0"/>
              </a:rPr>
              <a:t> and </a:t>
            </a:r>
            <a:r>
              <a:rPr lang="es-ES" altLang="sv-SE" dirty="0" err="1" smtClean="0">
                <a:latin typeface="Arial" charset="0"/>
                <a:cs typeface="Arial" charset="0"/>
              </a:rPr>
              <a:t>about</a:t>
            </a:r>
            <a:r>
              <a:rPr lang="es-ES" altLang="sv-SE" dirty="0" smtClean="0">
                <a:latin typeface="Arial" charset="0"/>
                <a:cs typeface="Arial" charset="0"/>
              </a:rPr>
              <a:t> </a:t>
            </a:r>
            <a:r>
              <a:rPr lang="es-ES" altLang="sv-SE" dirty="0" err="1" smtClean="0">
                <a:latin typeface="Arial" charset="0"/>
                <a:cs typeface="Arial" charset="0"/>
              </a:rPr>
              <a:t>what</a:t>
            </a:r>
            <a:r>
              <a:rPr lang="es-ES" altLang="sv-SE" dirty="0" smtClean="0">
                <a:latin typeface="Arial" charset="0"/>
                <a:cs typeface="Arial" charset="0"/>
              </a:rPr>
              <a:t> </a:t>
            </a:r>
            <a:r>
              <a:rPr lang="es-ES" altLang="sv-SE" dirty="0" err="1" smtClean="0">
                <a:latin typeface="Arial" charset="0"/>
                <a:cs typeface="Arial" charset="0"/>
              </a:rPr>
              <a:t>you</a:t>
            </a:r>
            <a:r>
              <a:rPr lang="es-ES" altLang="sv-SE" dirty="0" smtClean="0">
                <a:latin typeface="Arial" charset="0"/>
                <a:cs typeface="Arial" charset="0"/>
              </a:rPr>
              <a:t> </a:t>
            </a:r>
            <a:r>
              <a:rPr lang="es-ES" altLang="sv-SE" dirty="0" err="1" smtClean="0">
                <a:latin typeface="Arial" charset="0"/>
                <a:cs typeface="Arial" charset="0"/>
              </a:rPr>
              <a:t>don't</a:t>
            </a:r>
            <a:r>
              <a:rPr lang="es-ES" altLang="sv-SE" dirty="0" smtClean="0">
                <a:latin typeface="Arial" charset="0"/>
                <a:cs typeface="Arial" charset="0"/>
              </a:rPr>
              <a:t> </a:t>
            </a:r>
            <a:r>
              <a:rPr lang="es-ES" altLang="sv-SE" dirty="0" err="1" smtClean="0">
                <a:latin typeface="Arial" charset="0"/>
                <a:cs typeface="Arial" charset="0"/>
              </a:rPr>
              <a:t>know</a:t>
            </a:r>
            <a:r>
              <a:rPr lang="es-ES" altLang="sv-SE" dirty="0" smtClean="0">
                <a:latin typeface="Arial" charset="0"/>
                <a:cs typeface="Arial" charset="0"/>
              </a:rPr>
              <a:t>.</a:t>
            </a:r>
          </a:p>
          <a:p>
            <a:pPr>
              <a:spcBef>
                <a:spcPct val="0"/>
              </a:spcBef>
            </a:pPr>
            <a:r>
              <a:rPr lang="es-ES" altLang="sv-SE" dirty="0" err="1" smtClean="0">
                <a:latin typeface="Arial" charset="0"/>
                <a:cs typeface="Arial" charset="0"/>
              </a:rPr>
              <a:t>They</a:t>
            </a:r>
            <a:r>
              <a:rPr lang="es-ES" altLang="sv-SE" dirty="0" smtClean="0">
                <a:latin typeface="Arial" charset="0"/>
                <a:cs typeface="Arial" charset="0"/>
              </a:rPr>
              <a:t> </a:t>
            </a:r>
            <a:r>
              <a:rPr lang="es-ES" altLang="sv-SE" dirty="0" err="1" smtClean="0">
                <a:latin typeface="Arial" charset="0"/>
                <a:cs typeface="Arial" charset="0"/>
              </a:rPr>
              <a:t>should</a:t>
            </a:r>
            <a:r>
              <a:rPr lang="es-ES" altLang="sv-SE" dirty="0" smtClean="0">
                <a:latin typeface="Arial" charset="0"/>
                <a:cs typeface="Arial" charset="0"/>
              </a:rPr>
              <a:t> </a:t>
            </a:r>
            <a:r>
              <a:rPr lang="es-ES" altLang="sv-SE" dirty="0" err="1" smtClean="0">
                <a:latin typeface="Arial" charset="0"/>
                <a:cs typeface="Arial" charset="0"/>
              </a:rPr>
              <a:t>address</a:t>
            </a:r>
            <a:r>
              <a:rPr lang="es-ES" altLang="sv-SE" dirty="0" smtClean="0">
                <a:latin typeface="Arial" charset="0"/>
                <a:cs typeface="Arial" charset="0"/>
              </a:rPr>
              <a:t> </a:t>
            </a:r>
            <a:r>
              <a:rPr lang="es-ES" altLang="sv-SE" dirty="0" err="1" smtClean="0">
                <a:latin typeface="Arial" charset="0"/>
                <a:cs typeface="Arial" charset="0"/>
              </a:rPr>
              <a:t>facts</a:t>
            </a:r>
            <a:r>
              <a:rPr lang="es-ES" altLang="sv-SE" dirty="0" smtClean="0">
                <a:latin typeface="Arial" charset="0"/>
                <a:cs typeface="Arial" charset="0"/>
              </a:rPr>
              <a:t> and </a:t>
            </a:r>
            <a:r>
              <a:rPr lang="es-ES" altLang="sv-SE" dirty="0" err="1" smtClean="0">
                <a:latin typeface="Arial" charset="0"/>
                <a:cs typeface="Arial" charset="0"/>
              </a:rPr>
              <a:t>people's</a:t>
            </a:r>
            <a:r>
              <a:rPr lang="es-ES" altLang="sv-SE" dirty="0" smtClean="0">
                <a:latin typeface="Arial" charset="0"/>
                <a:cs typeface="Arial" charset="0"/>
              </a:rPr>
              <a:t> </a:t>
            </a:r>
            <a:r>
              <a:rPr lang="es-ES" altLang="sv-SE" dirty="0" err="1" smtClean="0">
                <a:latin typeface="Arial" charset="0"/>
                <a:cs typeface="Arial" charset="0"/>
              </a:rPr>
              <a:t>concerns</a:t>
            </a:r>
            <a:r>
              <a:rPr lang="es-ES" altLang="sv-SE" dirty="0" smtClean="0">
                <a:latin typeface="Arial" charset="0"/>
                <a:cs typeface="Arial" charset="0"/>
              </a:rPr>
              <a:t>.</a:t>
            </a:r>
          </a:p>
          <a:p>
            <a:pPr>
              <a:spcBef>
                <a:spcPct val="0"/>
              </a:spcBef>
            </a:pPr>
            <a:r>
              <a:rPr lang="es-ES" altLang="sv-SE" dirty="0" err="1" smtClean="0">
                <a:latin typeface="Arial" charset="0"/>
                <a:cs typeface="Arial" charset="0"/>
              </a:rPr>
              <a:t>They</a:t>
            </a:r>
            <a:r>
              <a:rPr lang="es-ES" altLang="sv-SE" dirty="0" smtClean="0">
                <a:latin typeface="Arial" charset="0"/>
                <a:cs typeface="Arial" charset="0"/>
              </a:rPr>
              <a:t> </a:t>
            </a:r>
            <a:r>
              <a:rPr lang="es-ES" altLang="sv-SE" dirty="0" err="1" smtClean="0">
                <a:latin typeface="Arial" charset="0"/>
                <a:cs typeface="Arial" charset="0"/>
              </a:rPr>
              <a:t>should</a:t>
            </a:r>
            <a:r>
              <a:rPr lang="es-ES" altLang="sv-SE" dirty="0" smtClean="0">
                <a:latin typeface="Arial" charset="0"/>
                <a:cs typeface="Arial" charset="0"/>
              </a:rPr>
              <a:t> show </a:t>
            </a:r>
            <a:r>
              <a:rPr lang="es-ES" altLang="sv-SE" dirty="0" err="1" smtClean="0">
                <a:latin typeface="Arial" charset="0"/>
                <a:cs typeface="Arial" charset="0"/>
              </a:rPr>
              <a:t>empathy</a:t>
            </a:r>
            <a:r>
              <a:rPr lang="es-ES" altLang="sv-SE" dirty="0" smtClean="0">
                <a:latin typeface="Arial" charset="0"/>
                <a:cs typeface="Arial" charset="0"/>
              </a:rPr>
              <a:t> and </a:t>
            </a:r>
            <a:r>
              <a:rPr lang="es-ES" altLang="sv-SE" dirty="0" err="1" smtClean="0">
                <a:latin typeface="Arial" charset="0"/>
                <a:cs typeface="Arial" charset="0"/>
              </a:rPr>
              <a:t>caring</a:t>
            </a:r>
            <a:endParaRPr lang="es-ES" altLang="sv-SE" dirty="0"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E7B0B095-D60C-4B11-966F-EEC24F9D4B1C}" type="slidenum">
              <a:rPr lang="en-US" altLang="sv-SE" sz="1200" b="1" smtClean="0">
                <a:solidFill>
                  <a:prstClr val="black"/>
                </a:solidFill>
                <a:ea typeface="MS PGothic" pitchFamily="34" charset="-128"/>
              </a:rPr>
              <a:pPr eaLnBrk="1" hangingPunct="1"/>
              <a:t>7</a:t>
            </a:fld>
            <a:endParaRPr lang="en-US" altLang="sv-SE" sz="1200" b="1" smtClean="0">
              <a:solidFill>
                <a:prstClr val="black"/>
              </a:solidFill>
              <a:ea typeface="MS PGothic" pitchFamily="34" charset="-128"/>
            </a:endParaRPr>
          </a:p>
        </p:txBody>
      </p:sp>
      <p:sp>
        <p:nvSpPr>
          <p:cNvPr id="129027" name="Rectangle 2"/>
          <p:cNvSpPr>
            <a:spLocks noGrp="1" noRot="1" noChangeAspect="1" noChangeArrowheads="1" noTextEdit="1"/>
          </p:cNvSpPr>
          <p:nvPr>
            <p:ph type="sldImg"/>
          </p:nvPr>
        </p:nvSpPr>
        <p:spPr>
          <a:xfrm>
            <a:off x="1143000" y="685800"/>
            <a:ext cx="4572000" cy="3429000"/>
          </a:xfrm>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s-ES" altLang="sv-SE" dirty="0" err="1" smtClean="0">
                <a:latin typeface="Arial" charset="0"/>
                <a:cs typeface="Arial" charset="0"/>
              </a:rPr>
              <a:t>They</a:t>
            </a:r>
            <a:r>
              <a:rPr lang="es-ES" altLang="sv-SE" dirty="0" smtClean="0">
                <a:latin typeface="Arial" charset="0"/>
                <a:cs typeface="Arial" charset="0"/>
              </a:rPr>
              <a:t> </a:t>
            </a:r>
            <a:r>
              <a:rPr lang="es-ES" altLang="sv-SE" dirty="0" err="1" smtClean="0">
                <a:latin typeface="Arial" charset="0"/>
                <a:cs typeface="Arial" charset="0"/>
              </a:rPr>
              <a:t>should</a:t>
            </a:r>
            <a:r>
              <a:rPr lang="es-ES" altLang="sv-SE" dirty="0" smtClean="0">
                <a:latin typeface="Arial" charset="0"/>
                <a:cs typeface="Arial" charset="0"/>
              </a:rPr>
              <a:t> </a:t>
            </a:r>
            <a:r>
              <a:rPr lang="es-ES" altLang="sv-SE" dirty="0" err="1" smtClean="0">
                <a:latin typeface="Arial" charset="0"/>
                <a:cs typeface="Arial" charset="0"/>
              </a:rPr>
              <a:t>respect</a:t>
            </a:r>
            <a:r>
              <a:rPr lang="es-ES" altLang="sv-SE" dirty="0" smtClean="0">
                <a:latin typeface="Arial" charset="0"/>
                <a:cs typeface="Arial" charset="0"/>
              </a:rPr>
              <a:t> </a:t>
            </a:r>
            <a:r>
              <a:rPr lang="es-ES" altLang="sv-SE" dirty="0" err="1" smtClean="0">
                <a:latin typeface="Arial" charset="0"/>
                <a:cs typeface="Arial" charset="0"/>
              </a:rPr>
              <a:t>people's</a:t>
            </a:r>
            <a:r>
              <a:rPr lang="es-ES" altLang="sv-SE" dirty="0" smtClean="0">
                <a:latin typeface="Arial" charset="0"/>
                <a:cs typeface="Arial" charset="0"/>
              </a:rPr>
              <a:t> </a:t>
            </a:r>
            <a:r>
              <a:rPr lang="es-ES" altLang="sv-SE" dirty="0" err="1" smtClean="0">
                <a:latin typeface="Arial" charset="0"/>
                <a:cs typeface="Arial" charset="0"/>
              </a:rPr>
              <a:t>cultrual</a:t>
            </a:r>
            <a:r>
              <a:rPr lang="es-ES" altLang="sv-SE" dirty="0" smtClean="0">
                <a:latin typeface="Arial" charset="0"/>
                <a:cs typeface="Arial" charset="0"/>
              </a:rPr>
              <a:t> </a:t>
            </a:r>
            <a:r>
              <a:rPr lang="es-ES" altLang="sv-SE" dirty="0" err="1" smtClean="0">
                <a:latin typeface="Arial" charset="0"/>
                <a:cs typeface="Arial" charset="0"/>
              </a:rPr>
              <a:t>values</a:t>
            </a:r>
            <a:r>
              <a:rPr lang="es-ES" altLang="sv-SE" dirty="0" smtClean="0">
                <a:latin typeface="Arial" charset="0"/>
                <a:cs typeface="Arial" charset="0"/>
              </a:rPr>
              <a:t> and </a:t>
            </a:r>
            <a:r>
              <a:rPr lang="es-ES" altLang="sv-SE" dirty="0" err="1" smtClean="0">
                <a:latin typeface="Arial" charset="0"/>
                <a:cs typeface="Arial" charset="0"/>
              </a:rPr>
              <a:t>needs</a:t>
            </a:r>
            <a:r>
              <a:rPr lang="es-ES" altLang="sv-SE" dirty="0" smtClean="0">
                <a:latin typeface="Arial" charset="0"/>
                <a:cs typeface="Arial" charset="0"/>
              </a:rPr>
              <a:t>. </a:t>
            </a:r>
          </a:p>
          <a:p>
            <a:pPr>
              <a:spcBef>
                <a:spcPct val="0"/>
              </a:spcBef>
            </a:pPr>
            <a:endParaRPr lang="es-ES" altLang="sv-SE" dirty="0" smtClean="0">
              <a:latin typeface="Arial" charset="0"/>
              <a:cs typeface="Arial" charset="0"/>
            </a:endParaRPr>
          </a:p>
          <a:p>
            <a:pPr>
              <a:spcBef>
                <a:spcPct val="0"/>
              </a:spcBef>
            </a:pPr>
            <a:r>
              <a:rPr lang="es-ES" altLang="sv-SE" dirty="0" smtClean="0">
                <a:latin typeface="Arial" charset="0"/>
                <a:cs typeface="Arial" charset="0"/>
              </a:rPr>
              <a:t>Do </a:t>
            </a:r>
            <a:r>
              <a:rPr lang="es-ES" altLang="sv-SE" dirty="0" err="1" smtClean="0">
                <a:latin typeface="Arial" charset="0"/>
                <a:cs typeface="Arial" charset="0"/>
              </a:rPr>
              <a:t>the</a:t>
            </a:r>
            <a:r>
              <a:rPr lang="es-ES" altLang="sv-SE" dirty="0" smtClean="0">
                <a:latin typeface="Arial" charset="0"/>
                <a:cs typeface="Arial" charset="0"/>
              </a:rPr>
              <a:t> </a:t>
            </a:r>
            <a:r>
              <a:rPr lang="es-ES" altLang="sv-SE" dirty="0" err="1" smtClean="0">
                <a:latin typeface="Arial" charset="0"/>
                <a:cs typeface="Arial" charset="0"/>
              </a:rPr>
              <a:t>message</a:t>
            </a:r>
            <a:r>
              <a:rPr lang="es-ES" altLang="sv-SE" baseline="0" dirty="0" err="1" smtClean="0">
                <a:latin typeface="Arial" charset="0"/>
                <a:cs typeface="Arial" charset="0"/>
              </a:rPr>
              <a:t>s</a:t>
            </a:r>
            <a:r>
              <a:rPr lang="es-ES" altLang="sv-SE" baseline="0" dirty="0" smtClean="0">
                <a:latin typeface="Arial" charset="0"/>
                <a:cs typeface="Arial" charset="0"/>
              </a:rPr>
              <a:t> </a:t>
            </a:r>
            <a:r>
              <a:rPr lang="es-ES" altLang="sv-SE" baseline="0" dirty="0" err="1" smtClean="0">
                <a:latin typeface="Arial" charset="0"/>
                <a:cs typeface="Arial" charset="0"/>
              </a:rPr>
              <a:t>properly</a:t>
            </a:r>
            <a:r>
              <a:rPr lang="es-ES" altLang="sv-SE" baseline="0" dirty="0" smtClean="0">
                <a:latin typeface="Arial" charset="0"/>
                <a:cs typeface="Arial" charset="0"/>
              </a:rPr>
              <a:t> and </a:t>
            </a:r>
            <a:r>
              <a:rPr lang="es-ES" altLang="sv-SE" baseline="0" dirty="0" err="1" smtClean="0">
                <a:latin typeface="Arial" charset="0"/>
                <a:cs typeface="Arial" charset="0"/>
              </a:rPr>
              <a:t>respectfully</a:t>
            </a:r>
            <a:r>
              <a:rPr lang="es-ES" altLang="sv-SE" baseline="0" dirty="0" smtClean="0">
                <a:latin typeface="Arial" charset="0"/>
                <a:cs typeface="Arial" charset="0"/>
              </a:rPr>
              <a:t> show </a:t>
            </a:r>
            <a:r>
              <a:rPr lang="es-ES" altLang="sv-SE" baseline="0" dirty="0" err="1" smtClean="0">
                <a:latin typeface="Arial" charset="0"/>
                <a:cs typeface="Arial" charset="0"/>
              </a:rPr>
              <a:t>empathy</a:t>
            </a:r>
            <a:r>
              <a:rPr lang="es-ES" altLang="sv-SE" baseline="0" dirty="0" smtClean="0">
                <a:latin typeface="Arial" charset="0"/>
                <a:cs typeface="Arial" charset="0"/>
              </a:rPr>
              <a:t> </a:t>
            </a:r>
            <a:r>
              <a:rPr lang="es-ES" altLang="sv-SE" baseline="0" dirty="0" err="1" smtClean="0">
                <a:latin typeface="Arial" charset="0"/>
                <a:cs typeface="Arial" charset="0"/>
              </a:rPr>
              <a:t>for</a:t>
            </a:r>
            <a:r>
              <a:rPr lang="es-ES" altLang="sv-SE" baseline="0" dirty="0" smtClean="0">
                <a:latin typeface="Arial" charset="0"/>
                <a:cs typeface="Arial" charset="0"/>
              </a:rPr>
              <a:t> </a:t>
            </a:r>
            <a:r>
              <a:rPr lang="es-ES" altLang="sv-SE" baseline="0" dirty="0" err="1" smtClean="0">
                <a:latin typeface="Arial" charset="0"/>
                <a:cs typeface="Arial" charset="0"/>
              </a:rPr>
              <a:t>the</a:t>
            </a:r>
            <a:r>
              <a:rPr lang="es-ES" altLang="sv-SE" baseline="0" dirty="0" smtClean="0">
                <a:latin typeface="Arial" charset="0"/>
                <a:cs typeface="Arial" charset="0"/>
              </a:rPr>
              <a:t> </a:t>
            </a:r>
            <a:r>
              <a:rPr lang="es-ES" altLang="sv-SE" baseline="0" dirty="0" err="1" smtClean="0">
                <a:latin typeface="Arial" charset="0"/>
                <a:cs typeface="Arial" charset="0"/>
              </a:rPr>
              <a:t>victims</a:t>
            </a:r>
            <a:r>
              <a:rPr lang="es-ES" altLang="sv-SE" baseline="0" dirty="0" smtClean="0">
                <a:latin typeface="Arial" charset="0"/>
                <a:cs typeface="Arial" charset="0"/>
              </a:rPr>
              <a:t>?  </a:t>
            </a:r>
            <a:r>
              <a:rPr lang="es-ES" altLang="sv-SE" baseline="0" dirty="0" err="1" smtClean="0">
                <a:latin typeface="Arial" charset="0"/>
                <a:cs typeface="Arial" charset="0"/>
              </a:rPr>
              <a:t>People</a:t>
            </a:r>
            <a:r>
              <a:rPr lang="es-ES" altLang="sv-SE" baseline="0" dirty="0" smtClean="0">
                <a:latin typeface="Arial" charset="0"/>
                <a:cs typeface="Arial" charset="0"/>
              </a:rPr>
              <a:t> </a:t>
            </a:r>
            <a:r>
              <a:rPr lang="es-ES" altLang="sv-SE" baseline="0" dirty="0" err="1" smtClean="0">
                <a:latin typeface="Arial" charset="0"/>
                <a:cs typeface="Arial" charset="0"/>
              </a:rPr>
              <a:t>need</a:t>
            </a:r>
            <a:r>
              <a:rPr lang="es-ES" altLang="sv-SE" baseline="0" dirty="0" smtClean="0">
                <a:latin typeface="Arial" charset="0"/>
                <a:cs typeface="Arial" charset="0"/>
              </a:rPr>
              <a:t> to </a:t>
            </a:r>
            <a:r>
              <a:rPr lang="es-ES" altLang="sv-SE" baseline="0" dirty="0" err="1" smtClean="0">
                <a:latin typeface="Arial" charset="0"/>
                <a:cs typeface="Arial" charset="0"/>
              </a:rPr>
              <a:t>know</a:t>
            </a:r>
            <a:r>
              <a:rPr lang="es-ES" altLang="sv-SE" baseline="0" dirty="0" smtClean="0">
                <a:latin typeface="Arial" charset="0"/>
                <a:cs typeface="Arial" charset="0"/>
              </a:rPr>
              <a:t> </a:t>
            </a:r>
            <a:r>
              <a:rPr lang="es-ES" altLang="sv-SE" baseline="0" dirty="0" err="1" smtClean="0">
                <a:latin typeface="Arial" charset="0"/>
                <a:cs typeface="Arial" charset="0"/>
              </a:rPr>
              <a:t>that</a:t>
            </a:r>
            <a:r>
              <a:rPr lang="es-ES" altLang="sv-SE" baseline="0" dirty="0" smtClean="0">
                <a:latin typeface="Arial" charset="0"/>
                <a:cs typeface="Arial" charset="0"/>
              </a:rPr>
              <a:t> </a:t>
            </a:r>
            <a:r>
              <a:rPr lang="es-ES" altLang="sv-SE" baseline="0" dirty="0" err="1" smtClean="0">
                <a:latin typeface="Arial" charset="0"/>
                <a:cs typeface="Arial" charset="0"/>
              </a:rPr>
              <a:t>you</a:t>
            </a:r>
            <a:r>
              <a:rPr lang="es-ES" altLang="sv-SE" baseline="0" dirty="0" smtClean="0">
                <a:latin typeface="Arial" charset="0"/>
                <a:cs typeface="Arial" charset="0"/>
              </a:rPr>
              <a:t> </a:t>
            </a:r>
            <a:r>
              <a:rPr lang="es-ES" altLang="sv-SE" baseline="0" dirty="0" err="1" smtClean="0">
                <a:latin typeface="Arial" charset="0"/>
                <a:cs typeface="Arial" charset="0"/>
              </a:rPr>
              <a:t>care</a:t>
            </a:r>
            <a:r>
              <a:rPr lang="es-ES" altLang="sv-SE" baseline="0" dirty="0" smtClean="0">
                <a:latin typeface="Arial" charset="0"/>
                <a:cs typeface="Arial" charset="0"/>
              </a:rPr>
              <a:t>.</a:t>
            </a:r>
          </a:p>
          <a:p>
            <a:pPr>
              <a:spcBef>
                <a:spcPct val="0"/>
              </a:spcBef>
            </a:pPr>
            <a:endParaRPr lang="es-ES" altLang="sv-SE" baseline="0" dirty="0" smtClean="0">
              <a:latin typeface="Arial" charset="0"/>
              <a:cs typeface="Arial" charset="0"/>
            </a:endParaRPr>
          </a:p>
          <a:p>
            <a:pPr>
              <a:spcBef>
                <a:spcPct val="0"/>
              </a:spcBef>
            </a:pPr>
            <a:r>
              <a:rPr lang="es-ES" altLang="sv-SE" baseline="0" dirty="0" smtClean="0">
                <a:latin typeface="Arial" charset="0"/>
                <a:cs typeface="Arial" charset="0"/>
              </a:rPr>
              <a:t>Are </a:t>
            </a:r>
            <a:r>
              <a:rPr lang="es-ES" altLang="sv-SE" baseline="0" dirty="0" err="1" smtClean="0">
                <a:latin typeface="Arial" charset="0"/>
                <a:cs typeface="Arial" charset="0"/>
              </a:rPr>
              <a:t>your</a:t>
            </a:r>
            <a:r>
              <a:rPr lang="es-ES" altLang="sv-SE" baseline="0" dirty="0" smtClean="0">
                <a:latin typeface="Arial" charset="0"/>
                <a:cs typeface="Arial" charset="0"/>
              </a:rPr>
              <a:t> </a:t>
            </a:r>
            <a:r>
              <a:rPr lang="es-ES" altLang="sv-SE" baseline="0" dirty="0" err="1" smtClean="0">
                <a:latin typeface="Arial" charset="0"/>
                <a:cs typeface="Arial" charset="0"/>
              </a:rPr>
              <a:t>messages</a:t>
            </a:r>
            <a:r>
              <a:rPr lang="es-ES" altLang="sv-SE" baseline="0" dirty="0" smtClean="0">
                <a:latin typeface="Arial" charset="0"/>
                <a:cs typeface="Arial" charset="0"/>
              </a:rPr>
              <a:t> short and </a:t>
            </a:r>
            <a:r>
              <a:rPr lang="es-ES" altLang="sv-SE" baseline="0" dirty="0" err="1" smtClean="0">
                <a:latin typeface="Arial" charset="0"/>
                <a:cs typeface="Arial" charset="0"/>
              </a:rPr>
              <a:t>too</a:t>
            </a:r>
            <a:r>
              <a:rPr lang="es-ES" altLang="sv-SE" baseline="0" dirty="0" smtClean="0">
                <a:latin typeface="Arial" charset="0"/>
                <a:cs typeface="Arial" charset="0"/>
              </a:rPr>
              <a:t> </a:t>
            </a:r>
            <a:r>
              <a:rPr lang="es-ES" altLang="sv-SE" baseline="0" dirty="0" err="1" smtClean="0">
                <a:latin typeface="Arial" charset="0"/>
                <a:cs typeface="Arial" charset="0"/>
              </a:rPr>
              <a:t>the</a:t>
            </a:r>
            <a:r>
              <a:rPr lang="es-ES" altLang="sv-SE" baseline="0" dirty="0" smtClean="0">
                <a:latin typeface="Arial" charset="0"/>
                <a:cs typeface="Arial" charset="0"/>
              </a:rPr>
              <a:t> </a:t>
            </a:r>
            <a:r>
              <a:rPr lang="es-ES" altLang="sv-SE" baseline="0" dirty="0" err="1" smtClean="0">
                <a:latin typeface="Arial" charset="0"/>
                <a:cs typeface="Arial" charset="0"/>
              </a:rPr>
              <a:t>point</a:t>
            </a:r>
            <a:r>
              <a:rPr lang="es-ES" altLang="sv-SE" baseline="0" dirty="0" smtClean="0">
                <a:latin typeface="Arial" charset="0"/>
                <a:cs typeface="Arial" charset="0"/>
              </a:rPr>
              <a:t> </a:t>
            </a:r>
            <a:r>
              <a:rPr lang="es-ES" altLang="sv-SE" baseline="0" dirty="0" err="1" smtClean="0">
                <a:latin typeface="Arial" charset="0"/>
                <a:cs typeface="Arial" charset="0"/>
              </a:rPr>
              <a:t>while</a:t>
            </a:r>
            <a:r>
              <a:rPr lang="es-ES" altLang="sv-SE" baseline="0" dirty="0" smtClean="0">
                <a:latin typeface="Arial" charset="0"/>
                <a:cs typeface="Arial" charset="0"/>
              </a:rPr>
              <a:t> </a:t>
            </a:r>
            <a:r>
              <a:rPr lang="es-ES" altLang="sv-SE" baseline="0" dirty="0" err="1" smtClean="0">
                <a:latin typeface="Arial" charset="0"/>
                <a:cs typeface="Arial" charset="0"/>
              </a:rPr>
              <a:t>avoiding</a:t>
            </a:r>
            <a:r>
              <a:rPr lang="es-ES" altLang="sv-SE" baseline="0" dirty="0" smtClean="0">
                <a:latin typeface="Arial" charset="0"/>
                <a:cs typeface="Arial" charset="0"/>
              </a:rPr>
              <a:t> </a:t>
            </a:r>
            <a:r>
              <a:rPr lang="es-ES" altLang="sv-SE" baseline="0" dirty="0" err="1" smtClean="0">
                <a:latin typeface="Arial" charset="0"/>
                <a:cs typeface="Arial" charset="0"/>
              </a:rPr>
              <a:t>jargon</a:t>
            </a:r>
            <a:r>
              <a:rPr lang="es-ES" altLang="sv-SE" baseline="0" dirty="0" smtClean="0">
                <a:latin typeface="Arial" charset="0"/>
                <a:cs typeface="Arial" charset="0"/>
              </a:rPr>
              <a:t>?  Imagine </a:t>
            </a:r>
            <a:r>
              <a:rPr lang="es-ES" altLang="sv-SE" baseline="0" dirty="0" err="1" smtClean="0">
                <a:latin typeface="Arial" charset="0"/>
                <a:cs typeface="Arial" charset="0"/>
              </a:rPr>
              <a:t>your</a:t>
            </a:r>
            <a:r>
              <a:rPr lang="es-ES" altLang="sv-SE" baseline="0" dirty="0" smtClean="0">
                <a:latin typeface="Arial" charset="0"/>
                <a:cs typeface="Arial" charset="0"/>
              </a:rPr>
              <a:t> </a:t>
            </a:r>
            <a:r>
              <a:rPr lang="es-ES" altLang="sv-SE" baseline="0" dirty="0" err="1" smtClean="0">
                <a:latin typeface="Arial" charset="0"/>
                <a:cs typeface="Arial" charset="0"/>
              </a:rPr>
              <a:t>message</a:t>
            </a:r>
            <a:r>
              <a:rPr lang="es-ES" altLang="sv-SE" baseline="0" dirty="0" smtClean="0">
                <a:latin typeface="Arial" charset="0"/>
                <a:cs typeface="Arial" charset="0"/>
              </a:rPr>
              <a:t> as a </a:t>
            </a:r>
            <a:r>
              <a:rPr lang="es-ES" altLang="sv-SE" baseline="0" dirty="0" err="1" smtClean="0">
                <a:latin typeface="Arial" charset="0"/>
                <a:cs typeface="Arial" charset="0"/>
              </a:rPr>
              <a:t>headline</a:t>
            </a:r>
            <a:r>
              <a:rPr lang="es-ES" altLang="sv-SE" baseline="0" dirty="0" smtClean="0">
                <a:latin typeface="Arial" charset="0"/>
                <a:cs typeface="Arial" charset="0"/>
              </a:rPr>
              <a:t>.  </a:t>
            </a:r>
            <a:r>
              <a:rPr lang="es-ES" altLang="sv-SE" baseline="0" dirty="0" err="1" smtClean="0">
                <a:latin typeface="Arial" charset="0"/>
                <a:cs typeface="Arial" charset="0"/>
              </a:rPr>
              <a:t>What</a:t>
            </a:r>
            <a:r>
              <a:rPr lang="es-ES" altLang="sv-SE" baseline="0" dirty="0" smtClean="0">
                <a:latin typeface="Arial" charset="0"/>
                <a:cs typeface="Arial" charset="0"/>
              </a:rPr>
              <a:t> </a:t>
            </a:r>
            <a:r>
              <a:rPr lang="es-ES" altLang="sv-SE" baseline="0" dirty="0" err="1" smtClean="0">
                <a:latin typeface="Arial" charset="0"/>
                <a:cs typeface="Arial" charset="0"/>
              </a:rPr>
              <a:t>salient</a:t>
            </a:r>
            <a:r>
              <a:rPr lang="es-ES" altLang="sv-SE" baseline="0" dirty="0" smtClean="0">
                <a:latin typeface="Arial" charset="0"/>
                <a:cs typeface="Arial" charset="0"/>
              </a:rPr>
              <a:t> </a:t>
            </a:r>
            <a:r>
              <a:rPr lang="es-ES" altLang="sv-SE" baseline="0" dirty="0" err="1" smtClean="0">
                <a:latin typeface="Arial" charset="0"/>
                <a:cs typeface="Arial" charset="0"/>
              </a:rPr>
              <a:t>points</a:t>
            </a:r>
            <a:r>
              <a:rPr lang="es-ES" altLang="sv-SE" baseline="0" dirty="0" smtClean="0">
                <a:latin typeface="Arial" charset="0"/>
                <a:cs typeface="Arial" charset="0"/>
              </a:rPr>
              <a:t> to </a:t>
            </a:r>
            <a:r>
              <a:rPr lang="es-ES" altLang="sv-SE" baseline="0" dirty="0" err="1" smtClean="0">
                <a:latin typeface="Arial" charset="0"/>
                <a:cs typeface="Arial" charset="0"/>
              </a:rPr>
              <a:t>you</a:t>
            </a:r>
            <a:r>
              <a:rPr lang="es-ES" altLang="sv-SE" baseline="0" dirty="0" smtClean="0">
                <a:latin typeface="Arial" charset="0"/>
                <a:cs typeface="Arial" charset="0"/>
              </a:rPr>
              <a:t> </a:t>
            </a:r>
            <a:r>
              <a:rPr lang="es-ES" altLang="sv-SE" baseline="0" dirty="0" err="1" smtClean="0">
                <a:latin typeface="Arial" charset="0"/>
                <a:cs typeface="Arial" charset="0"/>
              </a:rPr>
              <a:t>want</a:t>
            </a:r>
            <a:r>
              <a:rPr lang="es-ES" altLang="sv-SE" baseline="0" dirty="0" smtClean="0">
                <a:latin typeface="Arial" charset="0"/>
                <a:cs typeface="Arial" charset="0"/>
              </a:rPr>
              <a:t> </a:t>
            </a:r>
            <a:r>
              <a:rPr lang="es-ES" altLang="sv-SE" baseline="0" dirty="0" err="1" smtClean="0">
                <a:latin typeface="Arial" charset="0"/>
                <a:cs typeface="Arial" charset="0"/>
              </a:rPr>
              <a:t>reflected</a:t>
            </a:r>
            <a:r>
              <a:rPr lang="es-ES" altLang="sv-SE" baseline="0" dirty="0" smtClean="0">
                <a:latin typeface="Arial" charset="0"/>
                <a:cs typeface="Arial" charset="0"/>
              </a:rPr>
              <a:t> to </a:t>
            </a:r>
            <a:r>
              <a:rPr lang="es-ES" altLang="sv-SE" baseline="0" dirty="0" err="1" smtClean="0">
                <a:latin typeface="Arial" charset="0"/>
                <a:cs typeface="Arial" charset="0"/>
              </a:rPr>
              <a:t>your</a:t>
            </a:r>
            <a:r>
              <a:rPr lang="es-ES" altLang="sv-SE" baseline="0" dirty="0" smtClean="0">
                <a:latin typeface="Arial" charset="0"/>
                <a:cs typeface="Arial" charset="0"/>
              </a:rPr>
              <a:t> </a:t>
            </a:r>
            <a:r>
              <a:rPr lang="es-ES" altLang="sv-SE" baseline="0" dirty="0" err="1" smtClean="0">
                <a:latin typeface="Arial" charset="0"/>
                <a:cs typeface="Arial" charset="0"/>
              </a:rPr>
              <a:t>audience</a:t>
            </a:r>
            <a:r>
              <a:rPr lang="es-ES" altLang="sv-SE" baseline="0" dirty="0" smtClean="0">
                <a:latin typeface="Arial" charset="0"/>
                <a:cs typeface="Arial" charset="0"/>
              </a:rPr>
              <a:t>?</a:t>
            </a:r>
          </a:p>
          <a:p>
            <a:pPr>
              <a:spcBef>
                <a:spcPct val="0"/>
              </a:spcBef>
            </a:pPr>
            <a:endParaRPr lang="es-ES" altLang="sv-SE" baseline="0" dirty="0" smtClean="0">
              <a:latin typeface="Arial" charset="0"/>
              <a:cs typeface="Arial" charset="0"/>
            </a:endParaRPr>
          </a:p>
          <a:p>
            <a:pPr>
              <a:spcBef>
                <a:spcPct val="0"/>
              </a:spcBef>
            </a:pPr>
            <a:r>
              <a:rPr lang="es-ES" altLang="sv-SE" baseline="0" dirty="0" err="1" smtClean="0">
                <a:latin typeface="Arial" charset="0"/>
                <a:cs typeface="Arial" charset="0"/>
              </a:rPr>
              <a:t>Avoid</a:t>
            </a:r>
            <a:r>
              <a:rPr lang="es-ES" altLang="sv-SE" baseline="0" dirty="0" smtClean="0">
                <a:latin typeface="Arial" charset="0"/>
                <a:cs typeface="Arial" charset="0"/>
              </a:rPr>
              <a:t> </a:t>
            </a:r>
            <a:r>
              <a:rPr lang="es-ES" altLang="sv-SE" baseline="0" dirty="0" err="1" smtClean="0">
                <a:latin typeface="Arial" charset="0"/>
                <a:cs typeface="Arial" charset="0"/>
              </a:rPr>
              <a:t>negative</a:t>
            </a:r>
            <a:r>
              <a:rPr lang="es-ES" altLang="sv-SE" baseline="0" dirty="0" smtClean="0">
                <a:latin typeface="Arial" charset="0"/>
                <a:cs typeface="Arial" charset="0"/>
              </a:rPr>
              <a:t> </a:t>
            </a:r>
            <a:r>
              <a:rPr lang="es-ES" altLang="sv-SE" baseline="0" dirty="0" err="1" smtClean="0">
                <a:latin typeface="Arial" charset="0"/>
                <a:cs typeface="Arial" charset="0"/>
              </a:rPr>
              <a:t>terms</a:t>
            </a:r>
            <a:r>
              <a:rPr lang="es-ES" altLang="sv-SE" baseline="0" dirty="0" smtClean="0">
                <a:latin typeface="Arial" charset="0"/>
                <a:cs typeface="Arial" charset="0"/>
              </a:rPr>
              <a:t> and </a:t>
            </a:r>
            <a:r>
              <a:rPr lang="es-ES" altLang="sv-SE" baseline="0" dirty="0" err="1" smtClean="0">
                <a:latin typeface="Arial" charset="0"/>
                <a:cs typeface="Arial" charset="0"/>
              </a:rPr>
              <a:t>absolute</a:t>
            </a:r>
            <a:r>
              <a:rPr lang="es-ES" altLang="sv-SE" baseline="0" dirty="0" smtClean="0">
                <a:latin typeface="Arial" charset="0"/>
                <a:cs typeface="Arial" charset="0"/>
              </a:rPr>
              <a:t> </a:t>
            </a:r>
            <a:r>
              <a:rPr lang="es-ES" altLang="sv-SE" baseline="0" dirty="0" err="1" smtClean="0">
                <a:latin typeface="Arial" charset="0"/>
                <a:cs typeface="Arial" charset="0"/>
              </a:rPr>
              <a:t>terms</a:t>
            </a:r>
            <a:r>
              <a:rPr lang="es-ES" altLang="sv-SE" baseline="0" dirty="0" smtClean="0">
                <a:latin typeface="Arial" charset="0"/>
                <a:cs typeface="Arial" charset="0"/>
              </a:rPr>
              <a:t>.  </a:t>
            </a:r>
            <a:r>
              <a:rPr lang="es-ES" altLang="sv-SE" baseline="0" dirty="0" err="1" smtClean="0">
                <a:latin typeface="Arial" charset="0"/>
                <a:cs typeface="Arial" charset="0"/>
              </a:rPr>
              <a:t>People</a:t>
            </a:r>
            <a:r>
              <a:rPr lang="es-ES" altLang="sv-SE" baseline="0" dirty="0" smtClean="0">
                <a:latin typeface="Arial" charset="0"/>
                <a:cs typeface="Arial" charset="0"/>
              </a:rPr>
              <a:t> </a:t>
            </a:r>
            <a:r>
              <a:rPr lang="es-ES" altLang="sv-SE" baseline="0" dirty="0" err="1" smtClean="0">
                <a:latin typeface="Arial" charset="0"/>
                <a:cs typeface="Arial" charset="0"/>
              </a:rPr>
              <a:t>tend</a:t>
            </a:r>
            <a:r>
              <a:rPr lang="es-ES" altLang="sv-SE" baseline="0" dirty="0" smtClean="0">
                <a:latin typeface="Arial" charset="0"/>
                <a:cs typeface="Arial" charset="0"/>
              </a:rPr>
              <a:t> to </a:t>
            </a:r>
            <a:r>
              <a:rPr lang="es-ES" altLang="sv-SE" baseline="0" dirty="0" err="1" smtClean="0">
                <a:latin typeface="Arial" charset="0"/>
                <a:cs typeface="Arial" charset="0"/>
              </a:rPr>
              <a:t>focus</a:t>
            </a:r>
            <a:r>
              <a:rPr lang="es-ES" altLang="sv-SE" baseline="0" dirty="0" smtClean="0">
                <a:latin typeface="Arial" charset="0"/>
                <a:cs typeface="Arial" charset="0"/>
              </a:rPr>
              <a:t> </a:t>
            </a:r>
            <a:r>
              <a:rPr lang="es-ES" altLang="sv-SE" baseline="0" dirty="0" err="1" smtClean="0">
                <a:latin typeface="Arial" charset="0"/>
                <a:cs typeface="Arial" charset="0"/>
              </a:rPr>
              <a:t>on</a:t>
            </a:r>
            <a:r>
              <a:rPr lang="es-ES" altLang="sv-SE" baseline="0" dirty="0" smtClean="0">
                <a:latin typeface="Arial" charset="0"/>
                <a:cs typeface="Arial" charset="0"/>
              </a:rPr>
              <a:t> </a:t>
            </a:r>
            <a:r>
              <a:rPr lang="es-ES" altLang="sv-SE" baseline="0" dirty="0" err="1" smtClean="0">
                <a:latin typeface="Arial" charset="0"/>
                <a:cs typeface="Arial" charset="0"/>
              </a:rPr>
              <a:t>words</a:t>
            </a:r>
            <a:r>
              <a:rPr lang="es-ES" altLang="sv-SE" baseline="0" dirty="0" smtClean="0">
                <a:latin typeface="Arial" charset="0"/>
                <a:cs typeface="Arial" charset="0"/>
              </a:rPr>
              <a:t> </a:t>
            </a:r>
            <a:r>
              <a:rPr lang="es-ES" altLang="sv-SE" baseline="0" dirty="0" err="1" smtClean="0">
                <a:latin typeface="Arial" charset="0"/>
                <a:cs typeface="Arial" charset="0"/>
              </a:rPr>
              <a:t>like</a:t>
            </a:r>
            <a:r>
              <a:rPr lang="es-ES" altLang="sv-SE" baseline="0" dirty="0" smtClean="0">
                <a:latin typeface="Arial" charset="0"/>
                <a:cs typeface="Arial" charset="0"/>
              </a:rPr>
              <a:t> “no”, “</a:t>
            </a:r>
            <a:r>
              <a:rPr lang="es-ES" altLang="sv-SE" baseline="0" dirty="0" err="1" smtClean="0">
                <a:latin typeface="Arial" charset="0"/>
                <a:cs typeface="Arial" charset="0"/>
              </a:rPr>
              <a:t>never</a:t>
            </a:r>
            <a:r>
              <a:rPr lang="es-ES" altLang="sv-SE" baseline="0" dirty="0" smtClean="0">
                <a:latin typeface="Arial" charset="0"/>
                <a:cs typeface="Arial" charset="0"/>
              </a:rPr>
              <a:t>” and “</a:t>
            </a:r>
            <a:r>
              <a:rPr lang="es-ES" altLang="sv-SE" baseline="0" dirty="0" err="1" smtClean="0">
                <a:latin typeface="Arial" charset="0"/>
                <a:cs typeface="Arial" charset="0"/>
              </a:rPr>
              <a:t>not</a:t>
            </a:r>
            <a:r>
              <a:rPr lang="es-ES" altLang="sv-SE" baseline="0" dirty="0" smtClean="0">
                <a:latin typeface="Arial" charset="0"/>
                <a:cs typeface="Arial" charset="0"/>
              </a:rPr>
              <a:t>” </a:t>
            </a:r>
            <a:r>
              <a:rPr lang="es-ES" altLang="sv-SE" baseline="0" dirty="0" err="1" smtClean="0">
                <a:latin typeface="Arial" charset="0"/>
                <a:cs typeface="Arial" charset="0"/>
              </a:rPr>
              <a:t>while</a:t>
            </a:r>
            <a:r>
              <a:rPr lang="es-ES" altLang="sv-SE" baseline="0" dirty="0" smtClean="0">
                <a:latin typeface="Arial" charset="0"/>
                <a:cs typeface="Arial" charset="0"/>
              </a:rPr>
              <a:t> </a:t>
            </a:r>
            <a:r>
              <a:rPr lang="es-ES" altLang="sv-SE" baseline="0" dirty="0" err="1" smtClean="0">
                <a:latin typeface="Arial" charset="0"/>
                <a:cs typeface="Arial" charset="0"/>
              </a:rPr>
              <a:t>potentially</a:t>
            </a:r>
            <a:r>
              <a:rPr lang="es-ES" altLang="sv-SE" baseline="0" dirty="0" smtClean="0">
                <a:latin typeface="Arial" charset="0"/>
                <a:cs typeface="Arial" charset="0"/>
              </a:rPr>
              <a:t> </a:t>
            </a:r>
            <a:r>
              <a:rPr lang="es-ES" altLang="sv-SE" baseline="0" dirty="0" err="1" smtClean="0">
                <a:latin typeface="Arial" charset="0"/>
                <a:cs typeface="Arial" charset="0"/>
              </a:rPr>
              <a:t>ignoring</a:t>
            </a:r>
            <a:r>
              <a:rPr lang="es-ES" altLang="sv-SE" baseline="0" dirty="0" smtClean="0">
                <a:latin typeface="Arial" charset="0"/>
                <a:cs typeface="Arial" charset="0"/>
              </a:rPr>
              <a:t> </a:t>
            </a:r>
            <a:r>
              <a:rPr lang="es-ES" altLang="sv-SE" baseline="0" dirty="0" err="1" smtClean="0">
                <a:latin typeface="Arial" charset="0"/>
                <a:cs typeface="Arial" charset="0"/>
              </a:rPr>
              <a:t>other</a:t>
            </a:r>
            <a:r>
              <a:rPr lang="es-ES" altLang="sv-SE" baseline="0" dirty="0" smtClean="0">
                <a:latin typeface="Arial" charset="0"/>
                <a:cs typeface="Arial" charset="0"/>
              </a:rPr>
              <a:t> </a:t>
            </a:r>
            <a:r>
              <a:rPr lang="es-ES" altLang="sv-SE" baseline="0" dirty="0" err="1" smtClean="0">
                <a:latin typeface="Arial" charset="0"/>
                <a:cs typeface="Arial" charset="0"/>
              </a:rPr>
              <a:t>information</a:t>
            </a:r>
            <a:r>
              <a:rPr lang="es-ES" altLang="sv-SE" baseline="0" dirty="0" smtClean="0">
                <a:latin typeface="Arial" charset="0"/>
                <a:cs typeface="Arial" charset="0"/>
              </a:rPr>
              <a:t>.</a:t>
            </a:r>
          </a:p>
          <a:p>
            <a:pPr>
              <a:spcBef>
                <a:spcPct val="0"/>
              </a:spcBef>
            </a:pPr>
            <a:endParaRPr lang="es-ES" altLang="sv-SE" baseline="0" dirty="0" smtClean="0">
              <a:latin typeface="Arial" charset="0"/>
              <a:cs typeface="Arial" charset="0"/>
            </a:endParaRPr>
          </a:p>
          <a:p>
            <a:pPr>
              <a:spcBef>
                <a:spcPct val="0"/>
              </a:spcBef>
            </a:pPr>
            <a:r>
              <a:rPr lang="es-ES" altLang="sv-SE" b="1" baseline="0" dirty="0" smtClean="0">
                <a:latin typeface="Arial" charset="0"/>
                <a:cs typeface="Arial" charset="0"/>
              </a:rPr>
              <a:t>Be </a:t>
            </a:r>
            <a:r>
              <a:rPr lang="es-ES" altLang="sv-SE" b="1" baseline="0" dirty="0" err="1" smtClean="0">
                <a:latin typeface="Arial" charset="0"/>
                <a:cs typeface="Arial" charset="0"/>
              </a:rPr>
              <a:t>sure</a:t>
            </a:r>
            <a:r>
              <a:rPr lang="es-ES" altLang="sv-SE" b="1" baseline="0" dirty="0" smtClean="0">
                <a:latin typeface="Arial" charset="0"/>
                <a:cs typeface="Arial" charset="0"/>
              </a:rPr>
              <a:t> to </a:t>
            </a:r>
            <a:r>
              <a:rPr lang="es-ES" altLang="sv-SE" b="1" baseline="0" dirty="0" err="1" smtClean="0">
                <a:latin typeface="Arial" charset="0"/>
                <a:cs typeface="Arial" charset="0"/>
              </a:rPr>
              <a:t>avoid</a:t>
            </a:r>
            <a:r>
              <a:rPr lang="es-ES" altLang="sv-SE" b="1" baseline="0" dirty="0" smtClean="0">
                <a:latin typeface="Arial" charset="0"/>
                <a:cs typeface="Arial" charset="0"/>
              </a:rPr>
              <a:t> use of </a:t>
            </a:r>
            <a:r>
              <a:rPr lang="es-ES" altLang="sv-SE" b="1" baseline="0" dirty="0" err="1" smtClean="0">
                <a:latin typeface="Arial" charset="0"/>
                <a:cs typeface="Arial" charset="0"/>
              </a:rPr>
              <a:t>absolute</a:t>
            </a:r>
            <a:r>
              <a:rPr lang="es-ES" altLang="sv-SE" b="1" baseline="0" dirty="0" smtClean="0">
                <a:latin typeface="Arial" charset="0"/>
                <a:cs typeface="Arial" charset="0"/>
              </a:rPr>
              <a:t> </a:t>
            </a:r>
            <a:r>
              <a:rPr lang="es-ES" altLang="sv-SE" b="1" baseline="0" dirty="0" err="1" smtClean="0">
                <a:latin typeface="Arial" charset="0"/>
                <a:cs typeface="Arial" charset="0"/>
              </a:rPr>
              <a:t>terms</a:t>
            </a:r>
            <a:r>
              <a:rPr lang="es-ES" altLang="sv-SE" b="1" baseline="0" dirty="0" smtClean="0">
                <a:latin typeface="Arial" charset="0"/>
                <a:cs typeface="Arial" charset="0"/>
              </a:rPr>
              <a:t>.  </a:t>
            </a:r>
            <a:r>
              <a:rPr lang="es-ES" altLang="sv-SE" b="0" baseline="0" dirty="0" err="1" smtClean="0">
                <a:latin typeface="Arial" charset="0"/>
                <a:cs typeface="Arial" charset="0"/>
              </a:rPr>
              <a:t>If</a:t>
            </a:r>
            <a:r>
              <a:rPr lang="es-ES" altLang="sv-SE" b="0" baseline="0" dirty="0" smtClean="0">
                <a:latin typeface="Arial" charset="0"/>
                <a:cs typeface="Arial" charset="0"/>
              </a:rPr>
              <a:t> </a:t>
            </a:r>
            <a:r>
              <a:rPr lang="es-ES" altLang="sv-SE" b="0" baseline="0" dirty="0" err="1" smtClean="0">
                <a:latin typeface="Arial" charset="0"/>
                <a:cs typeface="Arial" charset="0"/>
              </a:rPr>
              <a:t>the</a:t>
            </a:r>
            <a:r>
              <a:rPr lang="es-ES" altLang="sv-SE" b="0" baseline="0" dirty="0" smtClean="0">
                <a:latin typeface="Arial" charset="0"/>
                <a:cs typeface="Arial" charset="0"/>
              </a:rPr>
              <a:t> </a:t>
            </a:r>
            <a:r>
              <a:rPr lang="es-ES" altLang="sv-SE" b="0" baseline="0" dirty="0" err="1" smtClean="0">
                <a:latin typeface="Arial" charset="0"/>
                <a:cs typeface="Arial" charset="0"/>
              </a:rPr>
              <a:t>situation</a:t>
            </a:r>
            <a:r>
              <a:rPr lang="es-ES" altLang="sv-SE" b="0" baseline="0" dirty="0" smtClean="0">
                <a:latin typeface="Arial" charset="0"/>
                <a:cs typeface="Arial" charset="0"/>
              </a:rPr>
              <a:t> </a:t>
            </a:r>
            <a:r>
              <a:rPr lang="es-ES" altLang="sv-SE" b="0" baseline="0" dirty="0" err="1" smtClean="0">
                <a:latin typeface="Arial" charset="0"/>
                <a:cs typeface="Arial" charset="0"/>
              </a:rPr>
              <a:t>changes</a:t>
            </a:r>
            <a:r>
              <a:rPr lang="es-ES" altLang="sv-SE" b="0" baseline="0" dirty="0" smtClean="0">
                <a:latin typeface="Arial" charset="0"/>
                <a:cs typeface="Arial" charset="0"/>
              </a:rPr>
              <a:t> </a:t>
            </a:r>
            <a:r>
              <a:rPr lang="es-ES" altLang="sv-SE" b="0" baseline="0" dirty="0" err="1" smtClean="0">
                <a:latin typeface="Arial" charset="0"/>
                <a:cs typeface="Arial" charset="0"/>
              </a:rPr>
              <a:t>the</a:t>
            </a:r>
            <a:r>
              <a:rPr lang="es-ES" altLang="sv-SE" b="0" baseline="0" dirty="0" smtClean="0">
                <a:latin typeface="Arial" charset="0"/>
                <a:cs typeface="Arial" charset="0"/>
              </a:rPr>
              <a:t> </a:t>
            </a:r>
            <a:r>
              <a:rPr lang="es-ES" altLang="sv-SE" b="0" baseline="0" dirty="0" err="1" smtClean="0">
                <a:latin typeface="Arial" charset="0"/>
                <a:cs typeface="Arial" charset="0"/>
              </a:rPr>
              <a:t>next</a:t>
            </a:r>
            <a:r>
              <a:rPr lang="es-ES" altLang="sv-SE" b="0" baseline="0" dirty="0" smtClean="0">
                <a:latin typeface="Arial" charset="0"/>
                <a:cs typeface="Arial" charset="0"/>
              </a:rPr>
              <a:t> </a:t>
            </a:r>
            <a:r>
              <a:rPr lang="es-ES" altLang="sv-SE" b="0" baseline="0" dirty="0" err="1" smtClean="0">
                <a:latin typeface="Arial" charset="0"/>
                <a:cs typeface="Arial" charset="0"/>
              </a:rPr>
              <a:t>day</a:t>
            </a:r>
            <a:r>
              <a:rPr lang="es-ES" altLang="sv-SE" b="0" baseline="0" dirty="0" smtClean="0">
                <a:latin typeface="Arial" charset="0"/>
                <a:cs typeface="Arial" charset="0"/>
              </a:rPr>
              <a:t> (</a:t>
            </a:r>
            <a:r>
              <a:rPr lang="es-ES" altLang="sv-SE" b="0" baseline="0" dirty="0" err="1" smtClean="0">
                <a:latin typeface="Arial" charset="0"/>
                <a:cs typeface="Arial" charset="0"/>
              </a:rPr>
              <a:t>which</a:t>
            </a:r>
            <a:r>
              <a:rPr lang="es-ES" altLang="sv-SE" b="0" baseline="0" dirty="0" smtClean="0">
                <a:latin typeface="Arial" charset="0"/>
                <a:cs typeface="Arial" charset="0"/>
              </a:rPr>
              <a:t> </a:t>
            </a:r>
            <a:r>
              <a:rPr lang="es-ES" altLang="sv-SE" b="0" baseline="0" dirty="0" err="1" smtClean="0">
                <a:latin typeface="Arial" charset="0"/>
                <a:cs typeface="Arial" charset="0"/>
              </a:rPr>
              <a:t>it</a:t>
            </a:r>
            <a:r>
              <a:rPr lang="es-ES" altLang="sv-SE" b="0" baseline="0" dirty="0" smtClean="0">
                <a:latin typeface="Arial" charset="0"/>
                <a:cs typeface="Arial" charset="0"/>
              </a:rPr>
              <a:t> </a:t>
            </a:r>
            <a:r>
              <a:rPr lang="es-ES" altLang="sv-SE" b="0" baseline="0" dirty="0" err="1" smtClean="0">
                <a:latin typeface="Arial" charset="0"/>
                <a:cs typeface="Arial" charset="0"/>
              </a:rPr>
              <a:t>often</a:t>
            </a:r>
            <a:r>
              <a:rPr lang="es-ES" altLang="sv-SE" b="0" baseline="0" dirty="0" smtClean="0">
                <a:latin typeface="Arial" charset="0"/>
                <a:cs typeface="Arial" charset="0"/>
              </a:rPr>
              <a:t> </a:t>
            </a:r>
            <a:r>
              <a:rPr lang="es-ES" altLang="sv-SE" b="0" baseline="0" dirty="0" err="1" smtClean="0">
                <a:latin typeface="Arial" charset="0"/>
                <a:cs typeface="Arial" charset="0"/>
              </a:rPr>
              <a:t>does</a:t>
            </a:r>
            <a:r>
              <a:rPr lang="es-ES" altLang="sv-SE" b="0" baseline="0" dirty="0" smtClean="0">
                <a:latin typeface="Arial" charset="0"/>
                <a:cs typeface="Arial" charset="0"/>
              </a:rPr>
              <a:t>) </a:t>
            </a:r>
            <a:r>
              <a:rPr lang="es-ES" altLang="sv-SE" b="0" baseline="0" dirty="0" err="1" smtClean="0">
                <a:latin typeface="Arial" charset="0"/>
                <a:cs typeface="Arial" charset="0"/>
              </a:rPr>
              <a:t>if</a:t>
            </a:r>
            <a:r>
              <a:rPr lang="es-ES" altLang="sv-SE" b="0" baseline="0" dirty="0" smtClean="0">
                <a:latin typeface="Arial" charset="0"/>
                <a:cs typeface="Arial" charset="0"/>
              </a:rPr>
              <a:t> </a:t>
            </a:r>
            <a:r>
              <a:rPr lang="es-ES" altLang="sv-SE" b="0" baseline="0" dirty="0" err="1" smtClean="0">
                <a:latin typeface="Arial" charset="0"/>
                <a:cs typeface="Arial" charset="0"/>
              </a:rPr>
              <a:t>you’ve</a:t>
            </a:r>
            <a:r>
              <a:rPr lang="es-ES" altLang="sv-SE" b="0" baseline="0" dirty="0" smtClean="0">
                <a:latin typeface="Arial" charset="0"/>
                <a:cs typeface="Arial" charset="0"/>
              </a:rPr>
              <a:t> </a:t>
            </a:r>
            <a:r>
              <a:rPr lang="es-ES" altLang="sv-SE" b="0" baseline="0" dirty="0" err="1" smtClean="0">
                <a:latin typeface="Arial" charset="0"/>
                <a:cs typeface="Arial" charset="0"/>
              </a:rPr>
              <a:t>provided</a:t>
            </a:r>
            <a:r>
              <a:rPr lang="es-ES" altLang="sv-SE" b="0" baseline="0" dirty="0" smtClean="0">
                <a:latin typeface="Arial" charset="0"/>
                <a:cs typeface="Arial" charset="0"/>
              </a:rPr>
              <a:t> </a:t>
            </a:r>
            <a:r>
              <a:rPr lang="es-ES" altLang="sv-SE" b="0" baseline="0" dirty="0" err="1" smtClean="0">
                <a:latin typeface="Arial" charset="0"/>
                <a:cs typeface="Arial" charset="0"/>
              </a:rPr>
              <a:t>certainty</a:t>
            </a:r>
            <a:r>
              <a:rPr lang="es-ES" altLang="sv-SE" b="0" baseline="0" dirty="0" smtClean="0">
                <a:latin typeface="Arial" charset="0"/>
                <a:cs typeface="Arial" charset="0"/>
              </a:rPr>
              <a:t> </a:t>
            </a:r>
            <a:r>
              <a:rPr lang="es-ES" altLang="sv-SE" b="0" baseline="0" dirty="0" err="1" smtClean="0">
                <a:latin typeface="Arial" charset="0"/>
                <a:cs typeface="Arial" charset="0"/>
              </a:rPr>
              <a:t>the</a:t>
            </a:r>
            <a:r>
              <a:rPr lang="es-ES" altLang="sv-SE" b="0" baseline="0" dirty="0" smtClean="0">
                <a:latin typeface="Arial" charset="0"/>
                <a:cs typeface="Arial" charset="0"/>
              </a:rPr>
              <a:t> </a:t>
            </a:r>
            <a:r>
              <a:rPr lang="es-ES" altLang="sv-SE" b="0" baseline="0" dirty="0" err="1" smtClean="0">
                <a:latin typeface="Arial" charset="0"/>
                <a:cs typeface="Arial" charset="0"/>
              </a:rPr>
              <a:t>day</a:t>
            </a:r>
            <a:r>
              <a:rPr lang="es-ES" altLang="sv-SE" b="0" baseline="0" dirty="0" smtClean="0">
                <a:latin typeface="Arial" charset="0"/>
                <a:cs typeface="Arial" charset="0"/>
              </a:rPr>
              <a:t> </a:t>
            </a:r>
            <a:r>
              <a:rPr lang="es-ES" altLang="sv-SE" b="0" baseline="0" dirty="0" err="1" smtClean="0">
                <a:latin typeface="Arial" charset="0"/>
                <a:cs typeface="Arial" charset="0"/>
              </a:rPr>
              <a:t>before</a:t>
            </a:r>
            <a:r>
              <a:rPr lang="es-ES" altLang="sv-SE" b="0" baseline="0" dirty="0" smtClean="0">
                <a:latin typeface="Arial" charset="0"/>
                <a:cs typeface="Arial" charset="0"/>
              </a:rPr>
              <a:t>, </a:t>
            </a:r>
            <a:r>
              <a:rPr lang="es-ES" altLang="sv-SE" b="0" baseline="0" dirty="0" err="1" smtClean="0">
                <a:latin typeface="Arial" charset="0"/>
                <a:cs typeface="Arial" charset="0"/>
              </a:rPr>
              <a:t>people</a:t>
            </a:r>
            <a:r>
              <a:rPr lang="es-ES" altLang="sv-SE" b="0" baseline="0" dirty="0" smtClean="0">
                <a:latin typeface="Arial" charset="0"/>
                <a:cs typeface="Arial" charset="0"/>
              </a:rPr>
              <a:t> </a:t>
            </a:r>
            <a:r>
              <a:rPr lang="es-ES" altLang="sv-SE" b="0" baseline="0" dirty="0" err="1" smtClean="0">
                <a:latin typeface="Arial" charset="0"/>
                <a:cs typeface="Arial" charset="0"/>
              </a:rPr>
              <a:t>will</a:t>
            </a:r>
            <a:r>
              <a:rPr lang="es-ES" altLang="sv-SE" b="0" baseline="0" dirty="0" smtClean="0">
                <a:latin typeface="Arial" charset="0"/>
                <a:cs typeface="Arial" charset="0"/>
              </a:rPr>
              <a:t> lose trust in </a:t>
            </a:r>
            <a:r>
              <a:rPr lang="es-ES" altLang="sv-SE" b="0" baseline="0" dirty="0" err="1" smtClean="0">
                <a:latin typeface="Arial" charset="0"/>
                <a:cs typeface="Arial" charset="0"/>
              </a:rPr>
              <a:t>your</a:t>
            </a:r>
            <a:r>
              <a:rPr lang="es-ES" altLang="sv-SE" b="0" baseline="0" dirty="0" smtClean="0">
                <a:latin typeface="Arial" charset="0"/>
                <a:cs typeface="Arial" charset="0"/>
              </a:rPr>
              <a:t> </a:t>
            </a:r>
            <a:r>
              <a:rPr lang="es-ES" altLang="sv-SE" b="0" baseline="0" dirty="0" err="1" smtClean="0">
                <a:latin typeface="Arial" charset="0"/>
                <a:cs typeface="Arial" charset="0"/>
              </a:rPr>
              <a:t>messaging</a:t>
            </a:r>
            <a:r>
              <a:rPr lang="es-ES" altLang="sv-SE" b="0" baseline="0" dirty="0" smtClean="0">
                <a:latin typeface="Arial" charset="0"/>
                <a:cs typeface="Arial" charset="0"/>
              </a:rPr>
              <a:t>.</a:t>
            </a:r>
            <a:endParaRPr lang="es-ES" altLang="sv-SE" b="1" dirty="0"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ACCA model was proposed by </a:t>
            </a:r>
            <a:r>
              <a:rPr lang="en-US" sz="1200" b="0" i="0" kern="1200" dirty="0" err="1" smtClean="0">
                <a:solidFill>
                  <a:schemeClr val="tx1"/>
                </a:solidFill>
                <a:effectLst/>
                <a:latin typeface="+mn-lt"/>
                <a:ea typeface="+mn-ea"/>
                <a:cs typeface="+mn-cs"/>
              </a:rPr>
              <a:t>Russel</a:t>
            </a:r>
            <a:r>
              <a:rPr lang="en-US" sz="1200" b="0" i="0" kern="1200" dirty="0" smtClean="0">
                <a:solidFill>
                  <a:schemeClr val="tx1"/>
                </a:solidFill>
                <a:effectLst/>
                <a:latin typeface="+mn-lt"/>
                <a:ea typeface="+mn-ea"/>
                <a:cs typeface="+mn-cs"/>
              </a:rPr>
              <a:t> H. Colley in 1961 as important to the development of specified advertising goals and measuring advertising effectiveness. At the core of this formula is a definition of the audience that goes through 4 steps of consumer's behavior. </a:t>
            </a:r>
            <a:r>
              <a:rPr lang="en-US" dirty="0" smtClean="0"/>
              <a:t/>
            </a:r>
            <a:br>
              <a:rPr lang="en-US" dirty="0" smtClean="0"/>
            </a:br>
            <a:r>
              <a:rPr lang="en-US" dirty="0" smtClean="0"/>
              <a:t/>
            </a:r>
            <a:br>
              <a:rPr lang="en-US" dirty="0" smtClean="0"/>
            </a:br>
            <a:r>
              <a:rPr lang="en-US" sz="1200" b="0" i="0" kern="1200" dirty="0" smtClean="0">
                <a:solidFill>
                  <a:schemeClr val="tx1"/>
                </a:solidFill>
                <a:effectLst/>
                <a:latin typeface="+mn-lt"/>
                <a:ea typeface="+mn-ea"/>
                <a:cs typeface="+mn-cs"/>
              </a:rPr>
              <a:t>The tool can be used to help health communicators</a:t>
            </a:r>
            <a:r>
              <a:rPr lang="en-US" sz="1200" b="0" i="0" kern="1200" baseline="0" dirty="0" smtClean="0">
                <a:solidFill>
                  <a:schemeClr val="tx1"/>
                </a:solidFill>
                <a:effectLst/>
                <a:latin typeface="+mn-lt"/>
                <a:ea typeface="+mn-ea"/>
                <a:cs typeface="+mn-cs"/>
              </a:rPr>
              <a:t> plan a communication approach towards adoption of recommendations or behavior change.</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The first step is </a:t>
            </a:r>
            <a:r>
              <a:rPr lang="en-US" sz="1200" b="1" i="0" kern="1200" baseline="0" dirty="0" smtClean="0">
                <a:solidFill>
                  <a:schemeClr val="tx1"/>
                </a:solidFill>
                <a:effectLst/>
                <a:latin typeface="+mn-lt"/>
                <a:ea typeface="+mn-ea"/>
                <a:cs typeface="+mn-cs"/>
              </a:rPr>
              <a:t>Awareness </a:t>
            </a:r>
            <a:r>
              <a:rPr lang="en-US" sz="1200" b="0" i="0" kern="1200" baseline="0" dirty="0" smtClean="0">
                <a:solidFill>
                  <a:schemeClr val="tx1"/>
                </a:solidFill>
                <a:effectLst/>
                <a:latin typeface="+mn-lt"/>
                <a:ea typeface="+mn-ea"/>
                <a:cs typeface="+mn-cs"/>
              </a:rPr>
              <a:t> of a public health issue.  Next is </a:t>
            </a:r>
            <a:r>
              <a:rPr lang="en-US" sz="1200" b="1" i="0" kern="1200" baseline="0" dirty="0" smtClean="0">
                <a:solidFill>
                  <a:schemeClr val="tx1"/>
                </a:solidFill>
                <a:effectLst/>
                <a:latin typeface="+mn-lt"/>
                <a:ea typeface="+mn-ea"/>
                <a:cs typeface="+mn-cs"/>
              </a:rPr>
              <a:t>Comprehension </a:t>
            </a:r>
            <a:r>
              <a:rPr lang="en-US" sz="1200" b="0" i="0" kern="1200" baseline="0" dirty="0" smtClean="0">
                <a:solidFill>
                  <a:schemeClr val="tx1"/>
                </a:solidFill>
                <a:effectLst/>
                <a:latin typeface="+mn-lt"/>
                <a:ea typeface="+mn-ea"/>
                <a:cs typeface="+mn-cs"/>
              </a:rPr>
              <a:t>of how the issue may relate to the live of your target audiences.  Following that the audience must have </a:t>
            </a:r>
            <a:r>
              <a:rPr lang="en-US" sz="1200" b="1" i="0" kern="1200" baseline="0" dirty="0" smtClean="0">
                <a:solidFill>
                  <a:schemeClr val="tx1"/>
                </a:solidFill>
                <a:effectLst/>
                <a:latin typeface="+mn-lt"/>
                <a:ea typeface="+mn-ea"/>
                <a:cs typeface="+mn-cs"/>
              </a:rPr>
              <a:t>Conviction</a:t>
            </a:r>
            <a:r>
              <a:rPr lang="en-US" sz="1200" b="0" i="0" kern="1200" baseline="0" dirty="0" smtClean="0">
                <a:solidFill>
                  <a:schemeClr val="tx1"/>
                </a:solidFill>
                <a:effectLst/>
                <a:latin typeface="+mn-lt"/>
                <a:ea typeface="+mn-ea"/>
                <a:cs typeface="+mn-cs"/>
              </a:rPr>
              <a:t> or a belief that a change in behavior or adoption of a health recommendation will make a positive difference in their lives.  The last step is </a:t>
            </a:r>
            <a:r>
              <a:rPr lang="en-US" sz="1200" b="1" i="0" kern="1200" baseline="0" dirty="0" smtClean="0">
                <a:solidFill>
                  <a:schemeClr val="tx1"/>
                </a:solidFill>
                <a:effectLst/>
                <a:latin typeface="+mn-lt"/>
                <a:ea typeface="+mn-ea"/>
                <a:cs typeface="+mn-cs"/>
              </a:rPr>
              <a:t>the Action</a:t>
            </a:r>
            <a:r>
              <a:rPr lang="en-US" sz="1200" b="0" i="0" kern="1200" baseline="0" dirty="0" smtClean="0">
                <a:solidFill>
                  <a:schemeClr val="tx1"/>
                </a:solidFill>
                <a:effectLst/>
                <a:latin typeface="+mn-lt"/>
                <a:ea typeface="+mn-ea"/>
                <a:cs typeface="+mn-cs"/>
              </a:rPr>
              <a:t> they will take to adopt health recommendations.</a:t>
            </a:r>
          </a:p>
          <a:p>
            <a:endParaRPr lang="en-US" sz="1200" b="0" i="0" kern="1200" baseline="0" dirty="0" smtClean="0">
              <a:solidFill>
                <a:schemeClr val="tx1"/>
              </a:solidFill>
              <a:effectLst/>
              <a:latin typeface="+mn-lt"/>
              <a:ea typeface="+mn-ea"/>
              <a:cs typeface="+mn-cs"/>
            </a:endParaRPr>
          </a:p>
          <a:p>
            <a:r>
              <a:rPr lang="en-US" sz="1200" b="1" i="0" kern="1200" baseline="0" dirty="0" smtClean="0">
                <a:solidFill>
                  <a:schemeClr val="tx1"/>
                </a:solidFill>
                <a:effectLst/>
                <a:latin typeface="+mn-lt"/>
                <a:ea typeface="+mn-ea"/>
                <a:cs typeface="+mn-cs"/>
              </a:rPr>
              <a:t>Can you (training participants) share some examples?</a:t>
            </a:r>
            <a:endParaRPr lang="en-US" b="1" dirty="0"/>
          </a:p>
        </p:txBody>
      </p:sp>
      <p:sp>
        <p:nvSpPr>
          <p:cNvPr id="4" name="Slide Number Placeholder 3"/>
          <p:cNvSpPr>
            <a:spLocks noGrp="1"/>
          </p:cNvSpPr>
          <p:nvPr>
            <p:ph type="sldNum" sz="quarter" idx="10"/>
          </p:nvPr>
        </p:nvSpPr>
        <p:spPr/>
        <p:txBody>
          <a:bodyPr/>
          <a:lstStyle/>
          <a:p>
            <a:fld id="{5D003C1D-A3BD-442B-A928-A2702CD40E4F}" type="slidenum">
              <a:rPr lang="en-GB" smtClean="0"/>
              <a:t>8</a:t>
            </a:fld>
            <a:endParaRPr lang="en-GB"/>
          </a:p>
        </p:txBody>
      </p:sp>
    </p:spTree>
    <p:extLst>
      <p:ext uri="{BB962C8B-B14F-4D97-AF65-F5344CB8AC3E}">
        <p14:creationId xmlns:p14="http://schemas.microsoft.com/office/powerpoint/2010/main" val="2635106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developing messages, it’s important to keep in mind </a:t>
            </a:r>
            <a:r>
              <a:rPr lang="en-US" b="1" baseline="0" dirty="0" smtClean="0"/>
              <a:t>why</a:t>
            </a:r>
            <a:r>
              <a:rPr lang="en-US" b="0" baseline="0" dirty="0" smtClean="0"/>
              <a:t> the issue is important to the listener.  Wee too often start with the </a:t>
            </a:r>
            <a:r>
              <a:rPr lang="en-US" b="1" baseline="0" dirty="0" smtClean="0"/>
              <a:t>what </a:t>
            </a:r>
            <a:r>
              <a:rPr lang="en-US" b="0" baseline="0" dirty="0" smtClean="0"/>
              <a:t>is going on and </a:t>
            </a:r>
            <a:r>
              <a:rPr lang="en-US" b="1" baseline="0" dirty="0" smtClean="0"/>
              <a:t>how </a:t>
            </a:r>
            <a:r>
              <a:rPr lang="en-US" b="0" baseline="0" dirty="0" smtClean="0"/>
              <a:t>it happened.  However, the lives of our target audiences are complex and they may not immediately see why a public health issue could affect them.  If you begin your messaging about </a:t>
            </a:r>
            <a:r>
              <a:rPr lang="en-US" b="1" baseline="0" dirty="0" smtClean="0"/>
              <a:t>what happened and how it happened</a:t>
            </a:r>
            <a:r>
              <a:rPr lang="en-US" b="0" baseline="0" dirty="0" smtClean="0"/>
              <a:t>, they may not wait to hear </a:t>
            </a:r>
            <a:r>
              <a:rPr lang="en-US" b="1" baseline="0" dirty="0" smtClean="0"/>
              <a:t>why it’s important to them.</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10</a:t>
            </a:fld>
            <a:endParaRPr lang="en-GB"/>
          </a:p>
        </p:txBody>
      </p:sp>
    </p:spTree>
    <p:extLst>
      <p:ext uri="{BB962C8B-B14F-4D97-AF65-F5344CB8AC3E}">
        <p14:creationId xmlns:p14="http://schemas.microsoft.com/office/powerpoint/2010/main" val="2575329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1143000" y="685800"/>
            <a:ext cx="4572000" cy="3429000"/>
          </a:xfrm>
          <a:ln/>
        </p:spPr>
      </p:sp>
      <p:sp>
        <p:nvSpPr>
          <p:cNvPr id="177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en-GB" altLang="sv-SE" smtClean="0">
                <a:latin typeface="Arial" charset="0"/>
                <a:cs typeface="Arial" charset="0"/>
              </a:rPr>
              <a:t>Too much out there:</a:t>
            </a:r>
          </a:p>
          <a:p>
            <a:pPr lvl="1" algn="l"/>
            <a:r>
              <a:rPr lang="en-GB" altLang="sv-SE" smtClean="0">
                <a:latin typeface="Arial" charset="0"/>
                <a:cs typeface="Arial" charset="0"/>
              </a:rPr>
              <a:t>information</a:t>
            </a:r>
          </a:p>
          <a:p>
            <a:pPr lvl="1" algn="l"/>
            <a:r>
              <a:rPr lang="en-GB" altLang="sv-SE" smtClean="0">
                <a:latin typeface="Arial" charset="0"/>
                <a:cs typeface="Arial" charset="0"/>
              </a:rPr>
              <a:t>sources</a:t>
            </a:r>
          </a:p>
          <a:p>
            <a:pPr lvl="1" algn="l"/>
            <a:r>
              <a:rPr lang="en-GB" altLang="sv-SE" smtClean="0">
                <a:latin typeface="Arial" charset="0"/>
                <a:cs typeface="Arial" charset="0"/>
              </a:rPr>
              <a:t>contradictions</a:t>
            </a:r>
          </a:p>
          <a:p>
            <a:pPr lvl="1" algn="l"/>
            <a:r>
              <a:rPr lang="en-GB" altLang="sv-SE" smtClean="0">
                <a:latin typeface="Arial" charset="0"/>
                <a:cs typeface="Arial" charset="0"/>
              </a:rPr>
              <a:t>distractions</a:t>
            </a:r>
          </a:p>
          <a:p>
            <a:pPr algn="l"/>
            <a:endParaRPr lang="en-GB" altLang="sv-SE" smtClean="0">
              <a:latin typeface="Arial" charset="0"/>
              <a:cs typeface="Arial" charset="0"/>
            </a:endParaRPr>
          </a:p>
          <a:p>
            <a:pPr algn="l"/>
            <a:r>
              <a:rPr lang="en-GB" altLang="sv-SE" smtClean="0">
                <a:latin typeface="Arial" charset="0"/>
                <a:cs typeface="Arial" charset="0"/>
              </a:rPr>
              <a:t>Amplifiers:</a:t>
            </a:r>
          </a:p>
          <a:p>
            <a:pPr algn="l"/>
            <a:r>
              <a:rPr lang="en-GB" altLang="sv-SE" smtClean="0">
                <a:latin typeface="Arial" charset="0"/>
                <a:cs typeface="Arial" charset="0"/>
              </a:rPr>
              <a:t>media</a:t>
            </a:r>
          </a:p>
          <a:p>
            <a:pPr lvl="1" algn="l"/>
            <a:r>
              <a:rPr lang="en-GB" altLang="sv-SE" smtClean="0">
                <a:latin typeface="Arial" charset="0"/>
                <a:cs typeface="Arial" charset="0"/>
              </a:rPr>
              <a:t>politicians</a:t>
            </a:r>
          </a:p>
          <a:p>
            <a:pPr lvl="1" algn="l"/>
            <a:r>
              <a:rPr lang="en-GB" altLang="sv-SE" smtClean="0">
                <a:latin typeface="Arial" charset="0"/>
                <a:cs typeface="Arial" charset="0"/>
              </a:rPr>
              <a:t>lobbyists</a:t>
            </a:r>
          </a:p>
          <a:p>
            <a:pPr lvl="1" algn="l"/>
            <a:r>
              <a:rPr lang="en-GB" altLang="sv-SE" smtClean="0">
                <a:latin typeface="Arial" charset="0"/>
                <a:cs typeface="Arial" charset="0"/>
              </a:rPr>
              <a:t>private sector</a:t>
            </a:r>
          </a:p>
          <a:p>
            <a:pPr algn="l"/>
            <a:endParaRPr lang="en-GB" altLang="sv-SE" smtClean="0">
              <a:latin typeface="Arial" charset="0"/>
              <a:cs typeface="Arial" charset="0"/>
            </a:endParaRPr>
          </a:p>
          <a:p>
            <a:pPr algn="l"/>
            <a:r>
              <a:rPr lang="en-GB" altLang="sv-SE" smtClean="0">
                <a:latin typeface="Arial" charset="0"/>
                <a:cs typeface="Arial" charset="0"/>
              </a:rPr>
              <a:t>Erosion of trust</a:t>
            </a:r>
          </a:p>
          <a:p>
            <a:pPr lvl="1" algn="l"/>
            <a:r>
              <a:rPr lang="en-GB" altLang="sv-SE" smtClean="0">
                <a:latin typeface="Arial" charset="0"/>
                <a:cs typeface="Arial" charset="0"/>
              </a:rPr>
              <a:t>Health experts</a:t>
            </a:r>
          </a:p>
          <a:p>
            <a:pPr lvl="1" algn="l"/>
            <a:r>
              <a:rPr lang="en-GB" altLang="sv-SE" smtClean="0">
                <a:latin typeface="Arial" charset="0"/>
                <a:cs typeface="Arial" charset="0"/>
              </a:rPr>
              <a:t>Institutions</a:t>
            </a:r>
          </a:p>
          <a:p>
            <a:pPr lvl="1" algn="l"/>
            <a:r>
              <a:rPr lang="en-GB" altLang="sv-SE" smtClean="0">
                <a:latin typeface="Arial" charset="0"/>
                <a:cs typeface="Arial" charset="0"/>
              </a:rPr>
              <a:t>Governments</a:t>
            </a:r>
          </a:p>
          <a:p>
            <a:pPr lvl="1"/>
            <a:endParaRPr lang="en-GB" altLang="sv-SE" smtClean="0">
              <a:latin typeface="Arial" charset="0"/>
              <a:cs typeface="Arial" charset="0"/>
            </a:endParaRPr>
          </a:p>
          <a:p>
            <a:endParaRPr lang="en-GB" altLang="sv-SE" smtClean="0">
              <a:latin typeface="Arial" charset="0"/>
              <a:cs typeface="Arial" charset="0"/>
            </a:endParaRPr>
          </a:p>
          <a:p>
            <a:endParaRPr lang="en-US" altLang="sv-SE"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09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17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4396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30"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4"/>
            <a:ext cx="6401886" cy="1752295"/>
          </a:xfrm>
        </p:spPr>
        <p:txBody>
          <a:bodyPr/>
          <a:lstStyle>
            <a:lvl1pPr marL="0" indent="0" algn="ctr">
              <a:buNone/>
              <a:defRPr/>
            </a:lvl1pPr>
            <a:lvl2pPr marL="400666" indent="0" algn="ctr">
              <a:buNone/>
              <a:defRPr/>
            </a:lvl2pPr>
            <a:lvl3pPr marL="801330" indent="0" algn="ctr">
              <a:buNone/>
              <a:defRPr/>
            </a:lvl3pPr>
            <a:lvl4pPr marL="1201995" indent="0" algn="ctr">
              <a:buNone/>
              <a:defRPr/>
            </a:lvl4pPr>
            <a:lvl5pPr marL="1602660" indent="0" algn="ctr">
              <a:buNone/>
              <a:defRPr/>
            </a:lvl5pPr>
            <a:lvl6pPr marL="2003326" indent="0" algn="ctr">
              <a:buNone/>
              <a:defRPr/>
            </a:lvl6pPr>
            <a:lvl7pPr marL="2403991" indent="0" algn="ctr">
              <a:buNone/>
              <a:defRPr/>
            </a:lvl7pPr>
            <a:lvl8pPr marL="2804656" indent="0" algn="ctr">
              <a:buNone/>
              <a:defRPr/>
            </a:lvl8pPr>
            <a:lvl9pPr marL="320532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29404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1"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721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664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2684357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1" y="4407378"/>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en-US" smtClean="0"/>
              <a:t>Click to edit Master text styles</a:t>
            </a:r>
          </a:p>
        </p:txBody>
      </p:sp>
    </p:spTree>
    <p:extLst>
      <p:ext uri="{BB962C8B-B14F-4D97-AF65-F5344CB8AC3E}">
        <p14:creationId xmlns:p14="http://schemas.microsoft.com/office/powerpoint/2010/main" val="2223807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855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790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3625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8401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126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2" y="273572"/>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117586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pPr lvl="0"/>
            <a:endParaRPr lang="en-US" noProof="0" smtClean="0"/>
          </a:p>
        </p:txBody>
      </p:sp>
      <p:sp>
        <p:nvSpPr>
          <p:cNvPr id="4" name="Text Placeholder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en-US" smtClean="0"/>
              <a:t>Click to edit Master text styles</a:t>
            </a:r>
          </a:p>
        </p:txBody>
      </p:sp>
    </p:spTree>
    <p:extLst>
      <p:ext uri="{BB962C8B-B14F-4D97-AF65-F5344CB8AC3E}">
        <p14:creationId xmlns:p14="http://schemas.microsoft.com/office/powerpoint/2010/main" val="14407047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713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59926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6727682" cy="5992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09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42539" y="1380815"/>
            <a:ext cx="8291501" cy="4611835"/>
          </a:xfrm>
        </p:spPr>
        <p:txBody>
          <a:bodyPr/>
          <a:lstStyle/>
          <a:p>
            <a:pPr lvl="0"/>
            <a:endParaRPr lang="en-US" noProof="0" smtClean="0"/>
          </a:p>
        </p:txBody>
      </p:sp>
    </p:spTree>
    <p:extLst>
      <p:ext uri="{BB962C8B-B14F-4D97-AF65-F5344CB8AC3E}">
        <p14:creationId xmlns:p14="http://schemas.microsoft.com/office/powerpoint/2010/main" val="3061761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529" y="2130976"/>
            <a:ext cx="7772943" cy="1470086"/>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057" y="3886153"/>
            <a:ext cx="6401886" cy="1752295"/>
          </a:xfrm>
        </p:spPr>
        <p:txBody>
          <a:bodyPr/>
          <a:lstStyle>
            <a:lvl1pPr marL="0" indent="0" algn="ctr">
              <a:buNone/>
              <a:defRPr/>
            </a:lvl1pPr>
            <a:lvl2pPr marL="400736" indent="0" algn="ctr">
              <a:buNone/>
              <a:defRPr/>
            </a:lvl2pPr>
            <a:lvl3pPr marL="801472" indent="0" algn="ctr">
              <a:buNone/>
              <a:defRPr/>
            </a:lvl3pPr>
            <a:lvl4pPr marL="1202207" indent="0" algn="ctr">
              <a:buNone/>
              <a:defRPr/>
            </a:lvl4pPr>
            <a:lvl5pPr marL="1602943" indent="0" algn="ctr">
              <a:buNone/>
              <a:defRPr/>
            </a:lvl5pPr>
            <a:lvl6pPr marL="2003679" indent="0" algn="ctr">
              <a:buNone/>
              <a:defRPr/>
            </a:lvl6pPr>
            <a:lvl7pPr marL="2404415" indent="0" algn="ctr">
              <a:buNone/>
              <a:defRPr/>
            </a:lvl7pPr>
            <a:lvl8pPr marL="2805151" indent="0" algn="ctr">
              <a:buNone/>
              <a:defRPr/>
            </a:lvl8pPr>
            <a:lvl9pPr marL="3205886"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8657777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27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4254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3450" y="1380815"/>
            <a:ext cx="4080591" cy="46118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76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4407379"/>
            <a:ext cx="7772943" cy="1362097"/>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722182" y="2907057"/>
            <a:ext cx="7772943" cy="1500322"/>
          </a:xfrm>
        </p:spPr>
        <p:txBody>
          <a:bodyPr anchor="b"/>
          <a:lstStyle>
            <a:lvl1pPr marL="0" indent="0">
              <a:buNone/>
              <a:defRPr sz="1800"/>
            </a:lvl1pPr>
            <a:lvl2pPr marL="400666" indent="0">
              <a:buNone/>
              <a:defRPr sz="1600"/>
            </a:lvl2pPr>
            <a:lvl3pPr marL="801330" indent="0">
              <a:buNone/>
              <a:defRPr sz="1400"/>
            </a:lvl3pPr>
            <a:lvl4pPr marL="1201995" indent="0">
              <a:buNone/>
              <a:defRPr sz="1200"/>
            </a:lvl4pPr>
            <a:lvl5pPr marL="1602660" indent="0">
              <a:buNone/>
              <a:defRPr sz="1200"/>
            </a:lvl5pPr>
            <a:lvl6pPr marL="2003326" indent="0">
              <a:buNone/>
              <a:defRPr sz="1200"/>
            </a:lvl6pPr>
            <a:lvl7pPr marL="2403991" indent="0">
              <a:buNone/>
              <a:defRPr sz="1200"/>
            </a:lvl7pPr>
            <a:lvl8pPr marL="2804656" indent="0">
              <a:buNone/>
              <a:defRPr sz="1200"/>
            </a:lvl8pPr>
            <a:lvl9pPr marL="3205320" indent="0">
              <a:buNone/>
              <a:defRPr sz="1200"/>
            </a:lvl9pPr>
          </a:lstStyle>
          <a:p>
            <a:pPr lvl="0"/>
            <a:r>
              <a:rPr lang="en-US" smtClean="0"/>
              <a:t>Click to edit Master text styles</a:t>
            </a:r>
          </a:p>
        </p:txBody>
      </p:sp>
    </p:spTree>
    <p:extLst>
      <p:ext uri="{BB962C8B-B14F-4D97-AF65-F5344CB8AC3E}">
        <p14:creationId xmlns:p14="http://schemas.microsoft.com/office/powerpoint/2010/main" val="139740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541"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3450" y="1380815"/>
            <a:ext cx="4080591" cy="4611835"/>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392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5013"/>
            <a:ext cx="8229057" cy="11432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73" y="1534880"/>
            <a:ext cx="4039867"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473" y="2174173"/>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05" y="1534880"/>
            <a:ext cx="4041225" cy="639293"/>
          </a:xfrm>
        </p:spPr>
        <p:txBody>
          <a:bodyPr anchor="b"/>
          <a:lstStyle>
            <a:lvl1pPr marL="0" indent="0">
              <a:buNone/>
              <a:defRPr sz="2100" b="1"/>
            </a:lvl1pPr>
            <a:lvl2pPr marL="400666" indent="0">
              <a:buNone/>
              <a:defRPr sz="1800" b="1"/>
            </a:lvl2pPr>
            <a:lvl3pPr marL="801330" indent="0">
              <a:buNone/>
              <a:defRPr sz="1600" b="1"/>
            </a:lvl3pPr>
            <a:lvl4pPr marL="1201995" indent="0">
              <a:buNone/>
              <a:defRPr sz="1400" b="1"/>
            </a:lvl4pPr>
            <a:lvl5pPr marL="1602660" indent="0">
              <a:buNone/>
              <a:defRPr sz="1400" b="1"/>
            </a:lvl5pPr>
            <a:lvl6pPr marL="2003326" indent="0">
              <a:buNone/>
              <a:defRPr sz="1400" b="1"/>
            </a:lvl6pPr>
            <a:lvl7pPr marL="2403991" indent="0">
              <a:buNone/>
              <a:defRPr sz="1400" b="1"/>
            </a:lvl7pPr>
            <a:lvl8pPr marL="2804656" indent="0">
              <a:buNone/>
              <a:defRPr sz="1400" b="1"/>
            </a:lvl8pPr>
            <a:lvl9pPr marL="3205320"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305" y="2174173"/>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490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093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02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73573"/>
            <a:ext cx="3008181" cy="116195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609"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473" y="1435531"/>
            <a:ext cx="3008181" cy="4691027"/>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360763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8" y="4800456"/>
            <a:ext cx="5486943" cy="56730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1878" y="613376"/>
            <a:ext cx="5486943" cy="4113648"/>
          </a:xfrm>
        </p:spPr>
        <p:txBody>
          <a:bodyPr/>
          <a:lstStyle>
            <a:lvl1pPr marL="0" indent="0">
              <a:buNone/>
              <a:defRPr sz="2800"/>
            </a:lvl1pPr>
            <a:lvl2pPr marL="400666" indent="0">
              <a:buNone/>
              <a:defRPr sz="2500"/>
            </a:lvl2pPr>
            <a:lvl3pPr marL="801330" indent="0">
              <a:buNone/>
              <a:defRPr sz="2100"/>
            </a:lvl3pPr>
            <a:lvl4pPr marL="1201995" indent="0">
              <a:buNone/>
              <a:defRPr sz="1800"/>
            </a:lvl4pPr>
            <a:lvl5pPr marL="1602660" indent="0">
              <a:buNone/>
              <a:defRPr sz="1800"/>
            </a:lvl5pPr>
            <a:lvl6pPr marL="2003326" indent="0">
              <a:buNone/>
              <a:defRPr sz="1800"/>
            </a:lvl6pPr>
            <a:lvl7pPr marL="2403991" indent="0">
              <a:buNone/>
              <a:defRPr sz="1800"/>
            </a:lvl7pPr>
            <a:lvl8pPr marL="2804656" indent="0">
              <a:buNone/>
              <a:defRPr sz="1800"/>
            </a:lvl8pPr>
            <a:lvl9pPr marL="3205320" indent="0">
              <a:buNone/>
              <a:defRPr sz="1800"/>
            </a:lvl9pPr>
          </a:lstStyle>
          <a:p>
            <a:pPr lvl="0"/>
            <a:endParaRPr lang="en-US" noProof="0" smtClean="0"/>
          </a:p>
        </p:txBody>
      </p:sp>
      <p:sp>
        <p:nvSpPr>
          <p:cNvPr id="4" name="Text Placeholder 3"/>
          <p:cNvSpPr>
            <a:spLocks noGrp="1"/>
          </p:cNvSpPr>
          <p:nvPr>
            <p:ph type="body" sz="half" idx="2"/>
          </p:nvPr>
        </p:nvSpPr>
        <p:spPr>
          <a:xfrm>
            <a:off x="1791878" y="5367757"/>
            <a:ext cx="5486943" cy="804876"/>
          </a:xfrm>
        </p:spPr>
        <p:txBody>
          <a:bodyPr/>
          <a:lstStyle>
            <a:lvl1pPr marL="0" indent="0">
              <a:buNone/>
              <a:defRPr sz="1200"/>
            </a:lvl1pPr>
            <a:lvl2pPr marL="400666" indent="0">
              <a:buNone/>
              <a:defRPr sz="1100"/>
            </a:lvl2pPr>
            <a:lvl3pPr marL="801330" indent="0">
              <a:buNone/>
              <a:defRPr sz="900"/>
            </a:lvl3pPr>
            <a:lvl4pPr marL="1201995" indent="0">
              <a:buNone/>
              <a:defRPr sz="800"/>
            </a:lvl4pPr>
            <a:lvl5pPr marL="1602660" indent="0">
              <a:buNone/>
              <a:defRPr sz="800"/>
            </a:lvl5pPr>
            <a:lvl6pPr marL="2003326" indent="0">
              <a:buNone/>
              <a:defRPr sz="800"/>
            </a:lvl6pPr>
            <a:lvl7pPr marL="2403991" indent="0">
              <a:buNone/>
              <a:defRPr sz="800"/>
            </a:lvl7pPr>
            <a:lvl8pPr marL="2804656" indent="0">
              <a:buNone/>
              <a:defRPr sz="800"/>
            </a:lvl8pPr>
            <a:lvl9pPr marL="3205320" indent="0">
              <a:buNone/>
              <a:defRPr sz="800"/>
            </a:lvl9pPr>
          </a:lstStyle>
          <a:p>
            <a:pPr lvl="0"/>
            <a:r>
              <a:rPr lang="en-US" smtClean="0"/>
              <a:t>Click to edit Master text styles</a:t>
            </a:r>
          </a:p>
        </p:txBody>
      </p:sp>
    </p:spTree>
    <p:extLst>
      <p:ext uri="{BB962C8B-B14F-4D97-AF65-F5344CB8AC3E}">
        <p14:creationId xmlns:p14="http://schemas.microsoft.com/office/powerpoint/2010/main" val="963294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dirty="0"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dirty="0" smtClean="0"/>
              <a:t>Click to edit Master text styles</a:t>
            </a:r>
          </a:p>
          <a:p>
            <a:pPr lvl="1"/>
            <a:r>
              <a:rPr lang="en-GB" altLang="sv-SE" dirty="0" smtClean="0"/>
              <a:t>Second level</a:t>
            </a:r>
          </a:p>
          <a:p>
            <a:pPr lvl="2"/>
            <a:r>
              <a:rPr lang="en-GB" altLang="sv-SE" dirty="0" smtClean="0"/>
              <a:t>Third level</a:t>
            </a:r>
          </a:p>
          <a:p>
            <a:pPr lvl="3"/>
            <a:r>
              <a:rPr lang="en-GB" altLang="sv-SE" dirty="0" smtClean="0"/>
              <a:t>Fourth level</a:t>
            </a:r>
          </a:p>
          <a:p>
            <a:pPr lvl="4"/>
            <a:r>
              <a:rPr lang="en-GB" altLang="sv-SE" dirty="0"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33" tIns="40067" rIns="80133" bIns="40067"/>
          <a:lstStyle/>
          <a:p>
            <a:pPr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33" tIns="40067" rIns="80133" bIns="40067"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5"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018" fontAlgn="base">
              <a:spcBef>
                <a:spcPct val="0"/>
              </a:spcBef>
              <a:spcAft>
                <a:spcPct val="0"/>
              </a:spcAft>
            </a:pPr>
            <a:fld id="{F679382E-ABC6-4CA0-930B-F668A6CCD16C}" type="slidenum">
              <a:rPr lang="x-none" sz="1500" b="1">
                <a:solidFill>
                  <a:srgbClr val="72BBE8"/>
                </a:solidFill>
                <a:latin typeface="Arial Narrow" pitchFamily="34" charset="0"/>
              </a:rPr>
              <a:pPr algn="r" defTabSz="914018" fontAlgn="base">
                <a:spcBef>
                  <a:spcPct val="0"/>
                </a:spcBef>
                <a:spcAft>
                  <a:spcPct val="0"/>
                </a:spcAft>
              </a:pPr>
              <a:t>‹#›</a:t>
            </a:fld>
            <a:r>
              <a:rPr lang="en-GB" sz="1500" b="1">
                <a:solidFill>
                  <a:srgbClr val="72BBE8"/>
                </a:solidFill>
                <a:latin typeface="Arial Narrow" pitchFamily="34" charset="0"/>
              </a:rPr>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7"/>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6"/>
          <p:cNvSpPr>
            <a:spLocks noChangeArrowheads="1"/>
          </p:cNvSpPr>
          <p:nvPr userDrawn="1"/>
        </p:nvSpPr>
        <p:spPr bwMode="auto">
          <a:xfrm>
            <a:off x="755650" y="6388100"/>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042988" eaLnBrk="0" hangingPunct="0">
              <a:defRPr>
                <a:solidFill>
                  <a:schemeClr val="tx1"/>
                </a:solidFill>
                <a:latin typeface="Arial" charset="0"/>
              </a:defRPr>
            </a:lvl1pPr>
            <a:lvl2pPr marL="742950" indent="-285750" defTabSz="1042988" eaLnBrk="0" hangingPunct="0">
              <a:defRPr>
                <a:solidFill>
                  <a:schemeClr val="tx1"/>
                </a:solidFill>
                <a:latin typeface="Arial" charset="0"/>
              </a:defRPr>
            </a:lvl2pPr>
            <a:lvl3pPr marL="1143000" indent="-228600" defTabSz="1042988" eaLnBrk="0" hangingPunct="0">
              <a:defRPr>
                <a:solidFill>
                  <a:schemeClr val="tx1"/>
                </a:solidFill>
                <a:latin typeface="Arial" charset="0"/>
              </a:defRPr>
            </a:lvl3pPr>
            <a:lvl4pPr marL="1600200" indent="-228600" defTabSz="1042988" eaLnBrk="0" hangingPunct="0">
              <a:defRPr>
                <a:solidFill>
                  <a:schemeClr val="tx1"/>
                </a:solidFill>
                <a:latin typeface="Arial" charset="0"/>
              </a:defRPr>
            </a:lvl4pPr>
            <a:lvl5pPr marL="2057400" indent="-228600" defTabSz="1042988" eaLnBrk="0" hangingPunct="0">
              <a:defRPr>
                <a:solidFill>
                  <a:schemeClr val="tx1"/>
                </a:solidFill>
                <a:latin typeface="Arial" charset="0"/>
              </a:defRPr>
            </a:lvl5pPr>
            <a:lvl6pPr marL="2514600" indent="-228600" defTabSz="1042988" eaLnBrk="0" fontAlgn="base" hangingPunct="0">
              <a:spcBef>
                <a:spcPct val="0"/>
              </a:spcBef>
              <a:spcAft>
                <a:spcPct val="0"/>
              </a:spcAft>
              <a:defRPr>
                <a:solidFill>
                  <a:schemeClr val="tx1"/>
                </a:solidFill>
                <a:latin typeface="Arial" charset="0"/>
              </a:defRPr>
            </a:lvl6pPr>
            <a:lvl7pPr marL="2971800" indent="-228600" defTabSz="1042988" eaLnBrk="0" fontAlgn="base" hangingPunct="0">
              <a:spcBef>
                <a:spcPct val="0"/>
              </a:spcBef>
              <a:spcAft>
                <a:spcPct val="0"/>
              </a:spcAft>
              <a:defRPr>
                <a:solidFill>
                  <a:schemeClr val="tx1"/>
                </a:solidFill>
                <a:latin typeface="Arial" charset="0"/>
              </a:defRPr>
            </a:lvl7pPr>
            <a:lvl8pPr marL="3429000" indent="-228600" defTabSz="1042988" eaLnBrk="0" fontAlgn="base" hangingPunct="0">
              <a:spcBef>
                <a:spcPct val="0"/>
              </a:spcBef>
              <a:spcAft>
                <a:spcPct val="0"/>
              </a:spcAft>
              <a:defRPr>
                <a:solidFill>
                  <a:schemeClr val="tx1"/>
                </a:solidFill>
                <a:latin typeface="Arial" charset="0"/>
              </a:defRPr>
            </a:lvl8pPr>
            <a:lvl9pPr marL="3886200" indent="-228600" defTabSz="1042988"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1510389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018" rtl="0" eaLnBrk="0" fontAlgn="base" hangingPunct="0">
        <a:spcBef>
          <a:spcPct val="0"/>
        </a:spcBef>
        <a:spcAft>
          <a:spcPct val="0"/>
        </a:spcAft>
        <a:defRPr sz="3500" b="1">
          <a:solidFill>
            <a:schemeClr val="tx1"/>
          </a:solidFill>
          <a:latin typeface="+mn-lt"/>
          <a:ea typeface="+mj-ea"/>
          <a:cs typeface="+mj-cs"/>
        </a:defRPr>
      </a:lvl1pPr>
      <a:lvl2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018" rtl="0" eaLnBrk="0" fontAlgn="base" hangingPunct="0">
        <a:spcBef>
          <a:spcPct val="0"/>
        </a:spcBef>
        <a:spcAft>
          <a:spcPct val="0"/>
        </a:spcAft>
        <a:defRPr sz="3500" b="1">
          <a:solidFill>
            <a:srgbClr val="000066"/>
          </a:solidFill>
          <a:latin typeface="Arial" pitchFamily="34" charset="0"/>
          <a:cs typeface="Arial" pitchFamily="34" charset="0"/>
        </a:defRPr>
      </a:lvl5pPr>
      <a:lvl6pPr marL="400666" algn="ctr" defTabSz="914018" rtl="0" fontAlgn="base">
        <a:spcBef>
          <a:spcPct val="0"/>
        </a:spcBef>
        <a:spcAft>
          <a:spcPct val="0"/>
        </a:spcAft>
        <a:defRPr sz="3500" b="1">
          <a:solidFill>
            <a:srgbClr val="000066"/>
          </a:solidFill>
          <a:latin typeface="Arial" pitchFamily="34" charset="0"/>
          <a:cs typeface="Arial" pitchFamily="34" charset="0"/>
        </a:defRPr>
      </a:lvl6pPr>
      <a:lvl7pPr marL="801330" algn="ctr" defTabSz="914018" rtl="0" fontAlgn="base">
        <a:spcBef>
          <a:spcPct val="0"/>
        </a:spcBef>
        <a:spcAft>
          <a:spcPct val="0"/>
        </a:spcAft>
        <a:defRPr sz="3500" b="1">
          <a:solidFill>
            <a:srgbClr val="000066"/>
          </a:solidFill>
          <a:latin typeface="Arial" pitchFamily="34" charset="0"/>
          <a:cs typeface="Arial" pitchFamily="34" charset="0"/>
        </a:defRPr>
      </a:lvl7pPr>
      <a:lvl8pPr marL="1201995" algn="ctr" defTabSz="914018" rtl="0" fontAlgn="base">
        <a:spcBef>
          <a:spcPct val="0"/>
        </a:spcBef>
        <a:spcAft>
          <a:spcPct val="0"/>
        </a:spcAft>
        <a:defRPr sz="3500" b="1">
          <a:solidFill>
            <a:srgbClr val="000066"/>
          </a:solidFill>
          <a:latin typeface="Arial" pitchFamily="34" charset="0"/>
          <a:cs typeface="Arial" pitchFamily="34" charset="0"/>
        </a:defRPr>
      </a:lvl8pPr>
      <a:lvl9pPr marL="1602660" algn="ctr" defTabSz="914018" rtl="0" fontAlgn="base">
        <a:spcBef>
          <a:spcPct val="0"/>
        </a:spcBef>
        <a:spcAft>
          <a:spcPct val="0"/>
        </a:spcAft>
        <a:defRPr sz="3500" b="1">
          <a:solidFill>
            <a:srgbClr val="000066"/>
          </a:solidFill>
          <a:latin typeface="Arial" pitchFamily="34" charset="0"/>
          <a:cs typeface="Arial" pitchFamily="34" charset="0"/>
        </a:defRPr>
      </a:lvl9pPr>
    </p:titleStyle>
    <p:bodyStyle>
      <a:lvl1pPr marL="342235" indent="-342235" algn="l" defTabSz="914018" rtl="0" eaLnBrk="0" fontAlgn="base" hangingPunct="0">
        <a:spcBef>
          <a:spcPct val="80000"/>
        </a:spcBef>
        <a:spcAft>
          <a:spcPct val="0"/>
        </a:spcAft>
        <a:buClr>
          <a:srgbClr val="1E7FB8"/>
        </a:buClr>
        <a:buFont typeface="Wingdings" pitchFamily="2" charset="2"/>
        <a:buChar char="l"/>
        <a:defRPr sz="2500">
          <a:solidFill>
            <a:schemeClr val="tx1"/>
          </a:solidFill>
          <a:latin typeface="+mn-lt"/>
          <a:ea typeface="+mn-ea"/>
          <a:cs typeface="+mn-cs"/>
        </a:defRPr>
      </a:lvl1pPr>
      <a:lvl2pPr marL="805504" indent="-282414" algn="l" defTabSz="914018" rtl="0" eaLnBrk="0" fontAlgn="base" hangingPunct="0">
        <a:spcBef>
          <a:spcPct val="20000"/>
        </a:spcBef>
        <a:spcAft>
          <a:spcPct val="0"/>
        </a:spcAft>
        <a:buClr>
          <a:srgbClr val="1E7FB8"/>
        </a:buClr>
        <a:buFont typeface="Arial" charset="0"/>
        <a:buChar char="–"/>
        <a:defRPr sz="2100">
          <a:solidFill>
            <a:schemeClr val="tx1"/>
          </a:solidFill>
          <a:latin typeface="+mn-lt"/>
          <a:cs typeface="+mn-cs"/>
        </a:defRPr>
      </a:lvl2pPr>
      <a:lvl3pPr marL="1256252" indent="-269893" algn="l" defTabSz="914018" rtl="0" eaLnBrk="0" fontAlgn="base" hangingPunct="0">
        <a:spcBef>
          <a:spcPct val="20000"/>
        </a:spcBef>
        <a:spcAft>
          <a:spcPct val="0"/>
        </a:spcAft>
        <a:buClr>
          <a:srgbClr val="1E7FB8"/>
        </a:buClr>
        <a:buChar char="•"/>
        <a:defRPr sz="2100">
          <a:solidFill>
            <a:schemeClr val="tx1"/>
          </a:solidFill>
          <a:latin typeface="Arial Narrow" pitchFamily="34" charset="0"/>
          <a:cs typeface="+mn-cs"/>
        </a:defRPr>
      </a:lvl3pPr>
      <a:lvl4pPr marL="1663873" indent="-226766" algn="l" defTabSz="914018" rtl="0" eaLnBrk="0" fontAlgn="base" hangingPunct="0">
        <a:spcBef>
          <a:spcPct val="20000"/>
        </a:spcBef>
        <a:spcAft>
          <a:spcPct val="0"/>
        </a:spcAft>
        <a:buClr>
          <a:srgbClr val="1E7FB8"/>
        </a:buClr>
        <a:buChar char="–"/>
        <a:defRPr sz="2100">
          <a:solidFill>
            <a:schemeClr val="tx1"/>
          </a:solidFill>
          <a:latin typeface="Arial Narrow" pitchFamily="34" charset="0"/>
          <a:cs typeface="+mn-cs"/>
        </a:defRPr>
      </a:lvl4pPr>
      <a:lvl5pPr marL="1988023" indent="-144685" algn="r" defTabSz="914018" rtl="1" eaLnBrk="0" fontAlgn="base" hangingPunct="0">
        <a:spcBef>
          <a:spcPct val="20000"/>
        </a:spcBef>
        <a:spcAft>
          <a:spcPct val="0"/>
        </a:spcAft>
        <a:buChar char="»"/>
        <a:defRPr sz="2000">
          <a:solidFill>
            <a:schemeClr val="tx1"/>
          </a:solidFill>
          <a:latin typeface="+mn-lt"/>
          <a:cs typeface="+mn-cs"/>
        </a:defRPr>
      </a:lvl5pPr>
      <a:lvl6pPr marL="2388688" indent="-144685" algn="r" defTabSz="914018" rtl="1" fontAlgn="base">
        <a:spcBef>
          <a:spcPct val="20000"/>
        </a:spcBef>
        <a:spcAft>
          <a:spcPct val="0"/>
        </a:spcAft>
        <a:buChar char="»"/>
        <a:defRPr sz="2000">
          <a:solidFill>
            <a:srgbClr val="000066"/>
          </a:solidFill>
          <a:latin typeface="+mn-lt"/>
          <a:cs typeface="+mn-cs"/>
        </a:defRPr>
      </a:lvl6pPr>
      <a:lvl7pPr marL="2789353" indent="-144685" algn="r" defTabSz="914018" rtl="1" fontAlgn="base">
        <a:spcBef>
          <a:spcPct val="20000"/>
        </a:spcBef>
        <a:spcAft>
          <a:spcPct val="0"/>
        </a:spcAft>
        <a:buChar char="»"/>
        <a:defRPr sz="2000">
          <a:solidFill>
            <a:srgbClr val="000066"/>
          </a:solidFill>
          <a:latin typeface="+mn-lt"/>
          <a:cs typeface="+mn-cs"/>
        </a:defRPr>
      </a:lvl7pPr>
      <a:lvl8pPr marL="3190018" indent="-144685" algn="r" defTabSz="914018" rtl="1" fontAlgn="base">
        <a:spcBef>
          <a:spcPct val="20000"/>
        </a:spcBef>
        <a:spcAft>
          <a:spcPct val="0"/>
        </a:spcAft>
        <a:buChar char="»"/>
        <a:defRPr sz="2000">
          <a:solidFill>
            <a:srgbClr val="000066"/>
          </a:solidFill>
          <a:latin typeface="+mn-lt"/>
          <a:cs typeface="+mn-cs"/>
        </a:defRPr>
      </a:lvl8pPr>
      <a:lvl9pPr marL="3590683" indent="-144685" algn="r" defTabSz="914018"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330" rtl="0" eaLnBrk="1" latinLnBrk="0" hangingPunct="1">
        <a:defRPr sz="1600" kern="1200">
          <a:solidFill>
            <a:schemeClr val="tx1"/>
          </a:solidFill>
          <a:latin typeface="+mn-lt"/>
          <a:ea typeface="+mn-ea"/>
          <a:cs typeface="+mn-cs"/>
        </a:defRPr>
      </a:lvl1pPr>
      <a:lvl2pPr marL="400666" algn="l" defTabSz="801330" rtl="0" eaLnBrk="1" latinLnBrk="0" hangingPunct="1">
        <a:defRPr sz="1600" kern="1200">
          <a:solidFill>
            <a:schemeClr val="tx1"/>
          </a:solidFill>
          <a:latin typeface="+mn-lt"/>
          <a:ea typeface="+mn-ea"/>
          <a:cs typeface="+mn-cs"/>
        </a:defRPr>
      </a:lvl2pPr>
      <a:lvl3pPr marL="801330" algn="l" defTabSz="801330" rtl="0" eaLnBrk="1" latinLnBrk="0" hangingPunct="1">
        <a:defRPr sz="1600" kern="1200">
          <a:solidFill>
            <a:schemeClr val="tx1"/>
          </a:solidFill>
          <a:latin typeface="+mn-lt"/>
          <a:ea typeface="+mn-ea"/>
          <a:cs typeface="+mn-cs"/>
        </a:defRPr>
      </a:lvl3pPr>
      <a:lvl4pPr marL="1201995" algn="l" defTabSz="801330" rtl="0" eaLnBrk="1" latinLnBrk="0" hangingPunct="1">
        <a:defRPr sz="1600" kern="1200">
          <a:solidFill>
            <a:schemeClr val="tx1"/>
          </a:solidFill>
          <a:latin typeface="+mn-lt"/>
          <a:ea typeface="+mn-ea"/>
          <a:cs typeface="+mn-cs"/>
        </a:defRPr>
      </a:lvl4pPr>
      <a:lvl5pPr marL="1602660" algn="l" defTabSz="801330" rtl="0" eaLnBrk="1" latinLnBrk="0" hangingPunct="1">
        <a:defRPr sz="1600" kern="1200">
          <a:solidFill>
            <a:schemeClr val="tx1"/>
          </a:solidFill>
          <a:latin typeface="+mn-lt"/>
          <a:ea typeface="+mn-ea"/>
          <a:cs typeface="+mn-cs"/>
        </a:defRPr>
      </a:lvl5pPr>
      <a:lvl6pPr marL="2003326" algn="l" defTabSz="801330" rtl="0" eaLnBrk="1" latinLnBrk="0" hangingPunct="1">
        <a:defRPr sz="1600" kern="1200">
          <a:solidFill>
            <a:schemeClr val="tx1"/>
          </a:solidFill>
          <a:latin typeface="+mn-lt"/>
          <a:ea typeface="+mn-ea"/>
          <a:cs typeface="+mn-cs"/>
        </a:defRPr>
      </a:lvl6pPr>
      <a:lvl7pPr marL="2403991" algn="l" defTabSz="801330" rtl="0" eaLnBrk="1" latinLnBrk="0" hangingPunct="1">
        <a:defRPr sz="1600" kern="1200">
          <a:solidFill>
            <a:schemeClr val="tx1"/>
          </a:solidFill>
          <a:latin typeface="+mn-lt"/>
          <a:ea typeface="+mn-ea"/>
          <a:cs typeface="+mn-cs"/>
        </a:defRPr>
      </a:lvl7pPr>
      <a:lvl8pPr marL="2804656" algn="l" defTabSz="801330" rtl="0" eaLnBrk="1" latinLnBrk="0" hangingPunct="1">
        <a:defRPr sz="1600" kern="1200">
          <a:solidFill>
            <a:schemeClr val="tx1"/>
          </a:solidFill>
          <a:latin typeface="+mn-lt"/>
          <a:ea typeface="+mn-ea"/>
          <a:cs typeface="+mn-cs"/>
        </a:defRPr>
      </a:lvl8pPr>
      <a:lvl9pPr marL="3205320" algn="l" defTabSz="8013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42539" y="1380815"/>
            <a:ext cx="8291501" cy="461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sv-SE" smtClean="0"/>
              <a:t>Click to edit Master text styles</a:t>
            </a:r>
          </a:p>
          <a:p>
            <a:pPr lvl="1"/>
            <a:r>
              <a:rPr lang="en-GB" altLang="sv-SE" smtClean="0"/>
              <a:t>Second level</a:t>
            </a:r>
          </a:p>
          <a:p>
            <a:pPr lvl="2"/>
            <a:r>
              <a:rPr lang="en-GB" altLang="sv-SE" smtClean="0"/>
              <a:t>Third level</a:t>
            </a:r>
          </a:p>
          <a:p>
            <a:pPr lvl="3"/>
            <a:r>
              <a:rPr lang="en-GB" altLang="sv-SE" smtClean="0"/>
              <a:t>Fourth level</a:t>
            </a:r>
          </a:p>
          <a:p>
            <a:pPr lvl="4"/>
            <a:r>
              <a:rPr lang="en-GB" altLang="sv-SE" smtClean="0"/>
              <a:t>Fifth level</a:t>
            </a:r>
          </a:p>
        </p:txBody>
      </p:sp>
      <p:sp>
        <p:nvSpPr>
          <p:cNvPr id="1028" name="Line 6"/>
          <p:cNvSpPr>
            <a:spLocks noChangeShapeType="1"/>
          </p:cNvSpPr>
          <p:nvPr/>
        </p:nvSpPr>
        <p:spPr bwMode="auto">
          <a:xfrm>
            <a:off x="0" y="1246909"/>
            <a:ext cx="9144000" cy="0"/>
          </a:xfrm>
          <a:prstGeom prst="line">
            <a:avLst/>
          </a:prstGeom>
          <a:noFill/>
          <a:ln w="38100">
            <a:solidFill>
              <a:srgbClr val="1E7FB8"/>
            </a:solidFill>
            <a:round/>
            <a:headEnd/>
            <a:tailEnd/>
          </a:ln>
          <a:extLst>
            <a:ext uri="{909E8E84-426E-40DD-AFC4-6F175D3DCCD1}">
              <a14:hiddenFill xmlns:a14="http://schemas.microsoft.com/office/drawing/2010/main">
                <a:noFill/>
              </a14:hiddenFill>
            </a:ext>
          </a:extLst>
        </p:spPr>
        <p:txBody>
          <a:bodyPr lIns="80147" tIns="40074" rIns="80147" bIns="40074"/>
          <a:lstStyle/>
          <a:p>
            <a:pPr defTabSz="914400"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029" name="Rectangle 12"/>
          <p:cNvSpPr>
            <a:spLocks noChangeArrowheads="1"/>
          </p:cNvSpPr>
          <p:nvPr/>
        </p:nvSpPr>
        <p:spPr bwMode="auto">
          <a:xfrm>
            <a:off x="1358" y="6015688"/>
            <a:ext cx="9144000" cy="842312"/>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0147" tIns="40074" rIns="80147" bIns="40074" anchor="ctr"/>
          <a:lstStyle/>
          <a:p>
            <a:pPr defTabSz="914400"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030" name="Rectangle 14"/>
          <p:cNvSpPr>
            <a:spLocks noChangeArrowheads="1"/>
          </p:cNvSpPr>
          <p:nvPr/>
        </p:nvSpPr>
        <p:spPr bwMode="auto">
          <a:xfrm>
            <a:off x="359734" y="6398688"/>
            <a:ext cx="355660" cy="33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4179" fontAlgn="base">
              <a:spcBef>
                <a:spcPct val="0"/>
              </a:spcBef>
              <a:spcAft>
                <a:spcPct val="0"/>
              </a:spcAft>
            </a:pPr>
            <a:fld id="{F679382E-ABC6-4CA0-930B-F668A6CCD16C}" type="slidenum">
              <a:rPr lang="x-none" sz="1500" b="1">
                <a:solidFill>
                  <a:srgbClr val="72BBE8"/>
                </a:solidFill>
                <a:latin typeface="Arial Narrow" pitchFamily="34" charset="0"/>
              </a:rPr>
              <a:pPr algn="r" defTabSz="914179" fontAlgn="base">
                <a:spcBef>
                  <a:spcPct val="0"/>
                </a:spcBef>
                <a:spcAft>
                  <a:spcPct val="0"/>
                </a:spcAft>
              </a:pPr>
              <a:t>‹#›</a:t>
            </a:fld>
            <a:r>
              <a:rPr lang="en-GB" sz="1500" b="1">
                <a:solidFill>
                  <a:srgbClr val="72BBE8"/>
                </a:solidFill>
                <a:latin typeface="Arial Narrow" pitchFamily="34" charset="0"/>
              </a:rPr>
              <a:t> </a:t>
            </a:r>
            <a:r>
              <a:rPr lang="en-US" sz="2100" b="1" baseline="14000">
                <a:solidFill>
                  <a:srgbClr val="FFFFFF"/>
                </a:solidFill>
                <a:latin typeface="Arial Narrow" pitchFamily="34" charset="0"/>
              </a:rPr>
              <a:t>|</a:t>
            </a:r>
          </a:p>
        </p:txBody>
      </p:sp>
      <p:pic>
        <p:nvPicPr>
          <p:cNvPr id="1031" name="Picture 17" descr="WHO-EN-white-H"/>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31751" y="6040166"/>
            <a:ext cx="2207266" cy="71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9495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defTabSz="914179" rtl="0" eaLnBrk="0" fontAlgn="base" hangingPunct="0">
        <a:spcBef>
          <a:spcPct val="0"/>
        </a:spcBef>
        <a:spcAft>
          <a:spcPct val="0"/>
        </a:spcAft>
        <a:defRPr sz="3500" b="1">
          <a:solidFill>
            <a:srgbClr val="000066"/>
          </a:solidFill>
          <a:latin typeface="+mj-lt"/>
          <a:ea typeface="+mj-ea"/>
          <a:cs typeface="+mj-cs"/>
        </a:defRPr>
      </a:lvl1pPr>
      <a:lvl2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2pPr>
      <a:lvl3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3pPr>
      <a:lvl4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4pPr>
      <a:lvl5pPr algn="ctr" defTabSz="914179" rtl="0" eaLnBrk="0" fontAlgn="base" hangingPunct="0">
        <a:spcBef>
          <a:spcPct val="0"/>
        </a:spcBef>
        <a:spcAft>
          <a:spcPct val="0"/>
        </a:spcAft>
        <a:defRPr sz="3500" b="1">
          <a:solidFill>
            <a:srgbClr val="000066"/>
          </a:solidFill>
          <a:latin typeface="Arial" pitchFamily="34" charset="0"/>
          <a:cs typeface="Arial" pitchFamily="34" charset="0"/>
        </a:defRPr>
      </a:lvl5pPr>
      <a:lvl6pPr marL="400736" algn="ctr" defTabSz="914179" rtl="0" fontAlgn="base">
        <a:spcBef>
          <a:spcPct val="0"/>
        </a:spcBef>
        <a:spcAft>
          <a:spcPct val="0"/>
        </a:spcAft>
        <a:defRPr sz="3500" b="1">
          <a:solidFill>
            <a:srgbClr val="000066"/>
          </a:solidFill>
          <a:latin typeface="Arial" pitchFamily="34" charset="0"/>
          <a:cs typeface="Arial" pitchFamily="34" charset="0"/>
        </a:defRPr>
      </a:lvl6pPr>
      <a:lvl7pPr marL="801472" algn="ctr" defTabSz="914179" rtl="0" fontAlgn="base">
        <a:spcBef>
          <a:spcPct val="0"/>
        </a:spcBef>
        <a:spcAft>
          <a:spcPct val="0"/>
        </a:spcAft>
        <a:defRPr sz="3500" b="1">
          <a:solidFill>
            <a:srgbClr val="000066"/>
          </a:solidFill>
          <a:latin typeface="Arial" pitchFamily="34" charset="0"/>
          <a:cs typeface="Arial" pitchFamily="34" charset="0"/>
        </a:defRPr>
      </a:lvl7pPr>
      <a:lvl8pPr marL="1202207" algn="ctr" defTabSz="914179" rtl="0" fontAlgn="base">
        <a:spcBef>
          <a:spcPct val="0"/>
        </a:spcBef>
        <a:spcAft>
          <a:spcPct val="0"/>
        </a:spcAft>
        <a:defRPr sz="3500" b="1">
          <a:solidFill>
            <a:srgbClr val="000066"/>
          </a:solidFill>
          <a:latin typeface="Arial" pitchFamily="34" charset="0"/>
          <a:cs typeface="Arial" pitchFamily="34" charset="0"/>
        </a:defRPr>
      </a:lvl8pPr>
      <a:lvl9pPr marL="1602943" algn="ctr" defTabSz="914179" rtl="0" fontAlgn="base">
        <a:spcBef>
          <a:spcPct val="0"/>
        </a:spcBef>
        <a:spcAft>
          <a:spcPct val="0"/>
        </a:spcAft>
        <a:defRPr sz="3500" b="1">
          <a:solidFill>
            <a:srgbClr val="000066"/>
          </a:solidFill>
          <a:latin typeface="Arial" pitchFamily="34" charset="0"/>
          <a:cs typeface="Arial" pitchFamily="34" charset="0"/>
        </a:defRPr>
      </a:lvl9pPr>
    </p:titleStyle>
    <p:bodyStyle>
      <a:lvl1pPr marL="342295" indent="-342295" algn="l" defTabSz="914179" rtl="0" eaLnBrk="0" fontAlgn="base" hangingPunct="0">
        <a:spcBef>
          <a:spcPct val="80000"/>
        </a:spcBef>
        <a:spcAft>
          <a:spcPct val="0"/>
        </a:spcAft>
        <a:buClr>
          <a:srgbClr val="1E7FB8"/>
        </a:buClr>
        <a:buFont typeface="Wingdings" pitchFamily="2" charset="2"/>
        <a:buChar char="l"/>
        <a:defRPr sz="2500">
          <a:solidFill>
            <a:srgbClr val="000066"/>
          </a:solidFill>
          <a:latin typeface="+mn-lt"/>
          <a:ea typeface="+mn-ea"/>
          <a:cs typeface="+mn-cs"/>
        </a:defRPr>
      </a:lvl1pPr>
      <a:lvl2pPr marL="805646" indent="-282464" algn="l" defTabSz="914179" rtl="0" eaLnBrk="0" fontAlgn="base" hangingPunct="0">
        <a:spcBef>
          <a:spcPct val="20000"/>
        </a:spcBef>
        <a:spcAft>
          <a:spcPct val="0"/>
        </a:spcAft>
        <a:buClr>
          <a:srgbClr val="1E7FB8"/>
        </a:buClr>
        <a:buFont typeface="Arial" charset="0"/>
        <a:buChar char="–"/>
        <a:defRPr sz="2100">
          <a:solidFill>
            <a:srgbClr val="000066"/>
          </a:solidFill>
          <a:latin typeface="+mn-lt"/>
          <a:cs typeface="+mn-cs"/>
        </a:defRPr>
      </a:lvl2pPr>
      <a:lvl3pPr marL="1256474" indent="-269940"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3pPr>
      <a:lvl4pPr marL="1664167" indent="-226806" algn="l" defTabSz="914179" rtl="0" eaLnBrk="0" fontAlgn="base" hangingPunct="0">
        <a:spcBef>
          <a:spcPct val="20000"/>
        </a:spcBef>
        <a:spcAft>
          <a:spcPct val="0"/>
        </a:spcAft>
        <a:buClr>
          <a:srgbClr val="1E7FB8"/>
        </a:buClr>
        <a:buChar char="–"/>
        <a:defRPr sz="2100">
          <a:solidFill>
            <a:srgbClr val="000066"/>
          </a:solidFill>
          <a:latin typeface="Arial Narrow" pitchFamily="34" charset="0"/>
          <a:cs typeface="+mn-cs"/>
        </a:defRPr>
      </a:lvl4pPr>
      <a:lvl5pPr marL="1988374" indent="-144710" algn="r" defTabSz="914179" rtl="1" eaLnBrk="0" fontAlgn="base" hangingPunct="0">
        <a:spcBef>
          <a:spcPct val="20000"/>
        </a:spcBef>
        <a:spcAft>
          <a:spcPct val="0"/>
        </a:spcAft>
        <a:buChar char="»"/>
        <a:defRPr sz="2000">
          <a:solidFill>
            <a:srgbClr val="000066"/>
          </a:solidFill>
          <a:latin typeface="+mn-lt"/>
          <a:cs typeface="+mn-cs"/>
        </a:defRPr>
      </a:lvl5pPr>
      <a:lvl6pPr marL="2389109" indent="-144710" algn="r" defTabSz="914179" rtl="1" fontAlgn="base">
        <a:spcBef>
          <a:spcPct val="20000"/>
        </a:spcBef>
        <a:spcAft>
          <a:spcPct val="0"/>
        </a:spcAft>
        <a:buChar char="»"/>
        <a:defRPr sz="2000">
          <a:solidFill>
            <a:srgbClr val="000066"/>
          </a:solidFill>
          <a:latin typeface="+mn-lt"/>
          <a:cs typeface="+mn-cs"/>
        </a:defRPr>
      </a:lvl6pPr>
      <a:lvl7pPr marL="2789845" indent="-144710" algn="r" defTabSz="914179" rtl="1" fontAlgn="base">
        <a:spcBef>
          <a:spcPct val="20000"/>
        </a:spcBef>
        <a:spcAft>
          <a:spcPct val="0"/>
        </a:spcAft>
        <a:buChar char="»"/>
        <a:defRPr sz="2000">
          <a:solidFill>
            <a:srgbClr val="000066"/>
          </a:solidFill>
          <a:latin typeface="+mn-lt"/>
          <a:cs typeface="+mn-cs"/>
        </a:defRPr>
      </a:lvl7pPr>
      <a:lvl8pPr marL="3190581" indent="-144710" algn="r" defTabSz="914179" rtl="1" fontAlgn="base">
        <a:spcBef>
          <a:spcPct val="20000"/>
        </a:spcBef>
        <a:spcAft>
          <a:spcPct val="0"/>
        </a:spcAft>
        <a:buChar char="»"/>
        <a:defRPr sz="2000">
          <a:solidFill>
            <a:srgbClr val="000066"/>
          </a:solidFill>
          <a:latin typeface="+mn-lt"/>
          <a:cs typeface="+mn-cs"/>
        </a:defRPr>
      </a:lvl8pPr>
      <a:lvl9pPr marL="3591317" indent="-144710" algn="r" defTabSz="914179"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88" y="2420938"/>
            <a:ext cx="9140825" cy="1673225"/>
          </a:xfrm>
          <a:prstGeom prst="rect">
            <a:avLst/>
          </a:prstGeom>
          <a:solidFill>
            <a:srgbClr val="1E7F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en-US" sz="4400" kern="0" dirty="0">
              <a:effectLst>
                <a:outerShdw blurRad="38100" dist="38100" dir="2700000" algn="tl">
                  <a:srgbClr val="000000">
                    <a:alpha val="43137"/>
                  </a:srgbClr>
                </a:outerShdw>
              </a:effectLst>
              <a:ea typeface="Verdana" pitchFamily="34" charset="0"/>
              <a:cs typeface="Verdana" pitchFamily="34" charset="0"/>
            </a:endParaRPr>
          </a:p>
          <a:p>
            <a:pPr algn="ctr">
              <a:defRPr/>
            </a:pPr>
            <a:r>
              <a:rPr lang="en-GB" sz="4000" b="1" dirty="0">
                <a:solidFill>
                  <a:schemeClr val="bg1"/>
                </a:solidFill>
                <a:effectLst>
                  <a:outerShdw blurRad="38100" dist="38100" dir="2700000" algn="tl">
                    <a:srgbClr val="000000">
                      <a:alpha val="43137"/>
                    </a:srgbClr>
                  </a:outerShdw>
                </a:effectLst>
              </a:rPr>
              <a:t>Message Design for </a:t>
            </a:r>
            <a:br>
              <a:rPr lang="en-GB" sz="4000" b="1" dirty="0">
                <a:solidFill>
                  <a:schemeClr val="bg1"/>
                </a:solidFill>
                <a:effectLst>
                  <a:outerShdw blurRad="38100" dist="38100" dir="2700000" algn="tl">
                    <a:srgbClr val="000000">
                      <a:alpha val="43137"/>
                    </a:srgbClr>
                  </a:outerShdw>
                </a:effectLst>
              </a:rPr>
            </a:br>
            <a:r>
              <a:rPr lang="en-GB" sz="4000" b="1" dirty="0">
                <a:solidFill>
                  <a:schemeClr val="bg1"/>
                </a:solidFill>
                <a:effectLst>
                  <a:outerShdw blurRad="38100" dist="38100" dir="2700000" algn="tl">
                    <a:srgbClr val="000000">
                      <a:alpha val="43137"/>
                    </a:srgbClr>
                  </a:outerShdw>
                </a:effectLst>
              </a:rPr>
              <a:t>Your </a:t>
            </a:r>
            <a:r>
              <a:rPr lang="en-GB" sz="4000" b="1" dirty="0" smtClean="0">
                <a:solidFill>
                  <a:schemeClr val="bg1"/>
                </a:solidFill>
                <a:effectLst>
                  <a:outerShdw blurRad="38100" dist="38100" dir="2700000" algn="tl">
                    <a:srgbClr val="000000">
                      <a:alpha val="43137"/>
                    </a:srgbClr>
                  </a:outerShdw>
                </a:effectLst>
              </a:rPr>
              <a:t>Audiences</a:t>
            </a:r>
            <a:endParaRPr lang="en-US" sz="4000" b="1" dirty="0">
              <a:solidFill>
                <a:schemeClr val="bg1"/>
              </a:solidFill>
              <a:effectLst>
                <a:outerShdw blurRad="38100" dist="38100" dir="2700000" algn="tl">
                  <a:srgbClr val="000000">
                    <a:alpha val="43137"/>
                  </a:srgbClr>
                </a:outerShdw>
              </a:effectLst>
            </a:endParaRPr>
          </a:p>
          <a:p>
            <a:pPr algn="ctr">
              <a:defRPr/>
            </a:pPr>
            <a:endParaRPr lang="en-US" sz="4000" b="1" dirty="0">
              <a:solidFill>
                <a:schemeClr val="bg1"/>
              </a:solidFill>
              <a:effectLst>
                <a:outerShdw blurRad="38100" dist="38100" dir="2700000" algn="tl">
                  <a:srgbClr val="000000">
                    <a:alpha val="43137"/>
                  </a:srgbClr>
                </a:outerShdw>
              </a:effectLst>
            </a:endParaRPr>
          </a:p>
          <a:p>
            <a:pPr algn="ctr">
              <a:buFontTx/>
              <a:buChar char="•"/>
              <a:defRPr/>
            </a:pPr>
            <a:endParaRPr lang="en-GB" altLang="en-US" sz="2000" dirty="0">
              <a:effectLst>
                <a:outerShdw blurRad="38100" dist="38100" dir="2700000" algn="tl">
                  <a:srgbClr val="000000">
                    <a:alpha val="43137"/>
                  </a:srgbClr>
                </a:outerShdw>
              </a:effectLst>
              <a:ea typeface="Verdana" pitchFamily="34" charset="0"/>
              <a:cs typeface="Arial" charset="0"/>
            </a:endParaRPr>
          </a:p>
        </p:txBody>
      </p:sp>
      <p:sp>
        <p:nvSpPr>
          <p:cNvPr id="4" name="Rectangle 3"/>
          <p:cNvSpPr>
            <a:spLocks noChangeArrowheads="1"/>
          </p:cNvSpPr>
          <p:nvPr/>
        </p:nvSpPr>
        <p:spPr bwMode="auto">
          <a:xfrm>
            <a:off x="827236" y="6268569"/>
            <a:ext cx="676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a:lstStyle>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EVD PREPAREDNESS AND RESPONSE TRAINING PACKAGE</a:t>
            </a:r>
          </a:p>
          <a:p>
            <a:pPr eaLnBrk="1" hangingPunct="1">
              <a:defRPr/>
            </a:pPr>
            <a:r>
              <a:rPr lang="en-US"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Public Awareness and Community Engagement – Risk Comm. &amp; Media</a:t>
            </a:r>
          </a:p>
          <a:p>
            <a:pPr eaLnBrk="1" hangingPunct="1">
              <a:defRPr/>
            </a:pPr>
            <a:endParaRPr lang="en-GB" altLang="en-US" sz="1200" b="1" dirty="0" smtClean="0">
              <a:solidFill>
                <a:srgbClr val="BADDE1"/>
              </a:solidFill>
              <a:latin typeface="Arial Narrow" pitchFamily="34" charset="0"/>
              <a:cs typeface="Arial" charset="0"/>
            </a:endParaRPr>
          </a:p>
        </p:txBody>
      </p:sp>
    </p:spTree>
    <p:extLst>
      <p:ext uri="{BB962C8B-B14F-4D97-AF65-F5344CB8AC3E}">
        <p14:creationId xmlns:p14="http://schemas.microsoft.com/office/powerpoint/2010/main" val="25222507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dirty="0" smtClean="0"/>
              <a:t>Message strategy: </a:t>
            </a:r>
            <a:br>
              <a:rPr lang="en-GB" dirty="0" smtClean="0"/>
            </a:br>
            <a:r>
              <a:rPr lang="en-GB" dirty="0" smtClean="0"/>
              <a:t>Communicate from the inside out.</a:t>
            </a:r>
            <a:endParaRPr lang="en-US" dirty="0" smtClean="0"/>
          </a:p>
        </p:txBody>
      </p:sp>
      <p:sp>
        <p:nvSpPr>
          <p:cNvPr id="38915" name="Oval 6"/>
          <p:cNvSpPr>
            <a:spLocks noChangeArrowheads="1"/>
          </p:cNvSpPr>
          <p:nvPr/>
        </p:nvSpPr>
        <p:spPr bwMode="auto">
          <a:xfrm>
            <a:off x="2461117" y="1452809"/>
            <a:ext cx="4113171" cy="4293629"/>
          </a:xfrm>
          <a:prstGeom prst="ellipse">
            <a:avLst/>
          </a:prstGeom>
          <a:solidFill>
            <a:srgbClr val="FFCC00"/>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6" name="Oval 7"/>
          <p:cNvSpPr>
            <a:spLocks noChangeArrowheads="1"/>
          </p:cNvSpPr>
          <p:nvPr/>
        </p:nvSpPr>
        <p:spPr bwMode="auto">
          <a:xfrm>
            <a:off x="3035330" y="2014350"/>
            <a:ext cx="3046190" cy="3231021"/>
          </a:xfrm>
          <a:prstGeom prst="ellipse">
            <a:avLst/>
          </a:prstGeom>
          <a:solidFill>
            <a:srgbClr val="CCECFF"/>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7" name="Oval 8"/>
          <p:cNvSpPr>
            <a:spLocks noChangeArrowheads="1"/>
          </p:cNvSpPr>
          <p:nvPr/>
        </p:nvSpPr>
        <p:spPr bwMode="auto">
          <a:xfrm>
            <a:off x="3688281" y="2652202"/>
            <a:ext cx="1827171" cy="1938036"/>
          </a:xfrm>
          <a:prstGeom prst="ellipse">
            <a:avLst/>
          </a:prstGeom>
          <a:solidFill>
            <a:srgbClr val="FFFFFF"/>
          </a:solidFill>
          <a:ln w="19050" algn="ctr">
            <a:solidFill>
              <a:schemeClr val="tx1"/>
            </a:solidFill>
            <a:round/>
            <a:headEnd/>
            <a:tailEnd/>
          </a:ln>
        </p:spPr>
        <p:txBody>
          <a:bodyPr wrap="none" lIns="0" tIns="0" rIns="0" bIns="0" anchor="ctr"/>
          <a:lstStyle/>
          <a:p>
            <a:pPr defTabSz="801472"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38918" name="Text Box 9"/>
          <p:cNvSpPr txBox="1">
            <a:spLocks noChangeArrowheads="1"/>
          </p:cNvSpPr>
          <p:nvPr/>
        </p:nvSpPr>
        <p:spPr bwMode="auto">
          <a:xfrm rot="-2426403">
            <a:off x="3666560" y="3089915"/>
            <a:ext cx="933948" cy="33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en-GB" altLang="sv-SE" sz="2100"/>
              <a:t>why</a:t>
            </a:r>
            <a:endParaRPr lang="en-US" altLang="sv-SE" sz="2100"/>
          </a:p>
        </p:txBody>
      </p:sp>
      <p:sp>
        <p:nvSpPr>
          <p:cNvPr id="38919" name="Text Box 10"/>
          <p:cNvSpPr txBox="1">
            <a:spLocks noChangeArrowheads="1"/>
          </p:cNvSpPr>
          <p:nvPr/>
        </p:nvSpPr>
        <p:spPr bwMode="auto">
          <a:xfrm rot="-2678910">
            <a:off x="3198228" y="2636363"/>
            <a:ext cx="933948" cy="33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en-GB" altLang="sv-SE" sz="2100"/>
              <a:t>how</a:t>
            </a:r>
            <a:endParaRPr lang="en-US" altLang="sv-SE" sz="2100"/>
          </a:p>
        </p:txBody>
      </p:sp>
      <p:sp>
        <p:nvSpPr>
          <p:cNvPr id="38920" name="Text Box 11"/>
          <p:cNvSpPr txBox="1">
            <a:spLocks noChangeArrowheads="1"/>
          </p:cNvSpPr>
          <p:nvPr/>
        </p:nvSpPr>
        <p:spPr bwMode="auto">
          <a:xfrm rot="-2594581">
            <a:off x="2728539" y="2174172"/>
            <a:ext cx="933948" cy="33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pPr>
            <a:r>
              <a:rPr lang="en-GB" altLang="sv-SE" sz="2100"/>
              <a:t>what</a:t>
            </a:r>
            <a:endParaRPr lang="en-US" altLang="sv-SE" sz="2100"/>
          </a:p>
        </p:txBody>
      </p:sp>
      <p:sp>
        <p:nvSpPr>
          <p:cNvPr id="245773" name="Text Box 13"/>
          <p:cNvSpPr txBox="1">
            <a:spLocks noChangeArrowheads="1"/>
          </p:cNvSpPr>
          <p:nvPr/>
        </p:nvSpPr>
        <p:spPr bwMode="auto">
          <a:xfrm>
            <a:off x="7148503" y="2984807"/>
            <a:ext cx="183803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pPr>
            <a:r>
              <a:rPr lang="en-GB" altLang="sv-SE" b="1">
                <a:solidFill>
                  <a:srgbClr val="F71111"/>
                </a:solidFill>
              </a:rPr>
              <a:t>Always start</a:t>
            </a:r>
            <a:br>
              <a:rPr lang="en-GB" altLang="sv-SE" b="1">
                <a:solidFill>
                  <a:srgbClr val="F71111"/>
                </a:solidFill>
              </a:rPr>
            </a:br>
            <a:r>
              <a:rPr lang="en-GB" altLang="sv-SE" b="1">
                <a:solidFill>
                  <a:srgbClr val="F71111"/>
                </a:solidFill>
              </a:rPr>
              <a:t>with WHY</a:t>
            </a:r>
            <a:endParaRPr lang="en-US" altLang="sv-SE" b="1">
              <a:solidFill>
                <a:srgbClr val="F71111"/>
              </a:solidFill>
            </a:endParaRPr>
          </a:p>
        </p:txBody>
      </p:sp>
      <p:cxnSp>
        <p:nvCxnSpPr>
          <p:cNvPr id="38922" name="Straight Arrow Connector 3"/>
          <p:cNvCxnSpPr>
            <a:cxnSpLocks noChangeShapeType="1"/>
          </p:cNvCxnSpPr>
          <p:nvPr/>
        </p:nvCxnSpPr>
        <p:spPr bwMode="auto">
          <a:xfrm>
            <a:off x="4517702" y="3621220"/>
            <a:ext cx="1563819" cy="1464326"/>
          </a:xfrm>
          <a:prstGeom prst="straightConnector1">
            <a:avLst/>
          </a:prstGeom>
          <a:noFill/>
          <a:ln w="76200"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9689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73"/>
                                        </p:tgtEl>
                                        <p:attrNameLst>
                                          <p:attrName>style.visibility</p:attrName>
                                        </p:attrNameLst>
                                      </p:cBhvr>
                                      <p:to>
                                        <p:strVal val="visible"/>
                                      </p:to>
                                    </p:set>
                                    <p:animEffect transition="in" filter="fade">
                                      <p:cBhvr>
                                        <p:cTn id="7" dur="2000"/>
                                        <p:tgtEl>
                                          <p:spTgt spid="245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noChangeArrowheads="1"/>
          </p:cNvSpPr>
          <p:nvPr>
            <p:ph type="title"/>
          </p:nvPr>
        </p:nvSpPr>
        <p:spPr/>
        <p:txBody>
          <a:bodyPr/>
          <a:lstStyle/>
          <a:p>
            <a:r>
              <a:rPr lang="en-GB" smtClean="0"/>
              <a:t>A new age</a:t>
            </a:r>
            <a:endParaRPr lang="en-US" smtClean="0"/>
          </a:p>
        </p:txBody>
      </p:sp>
      <p:sp>
        <p:nvSpPr>
          <p:cNvPr id="75779" name="Text Box 6"/>
          <p:cNvSpPr txBox="1">
            <a:spLocks noChangeArrowheads="1"/>
          </p:cNvSpPr>
          <p:nvPr/>
        </p:nvSpPr>
        <p:spPr bwMode="auto">
          <a:xfrm>
            <a:off x="362449" y="1560798"/>
            <a:ext cx="8320008" cy="753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Char char="l"/>
            </a:pPr>
            <a:r>
              <a:rPr lang="en-GB" altLang="sv-SE" sz="2100"/>
              <a:t>	</a:t>
            </a:r>
            <a:r>
              <a:rPr lang="en-GB" altLang="sv-SE" sz="2400" b="1">
                <a:solidFill>
                  <a:srgbClr val="000000"/>
                </a:solidFill>
              </a:rPr>
              <a:t>Today a person is subjected to more information in a day than a person in the middle ages entire life!</a:t>
            </a:r>
            <a:endParaRPr lang="en-US" altLang="sv-SE" sz="2400" b="1">
              <a:solidFill>
                <a:srgbClr val="000000"/>
              </a:solidFill>
            </a:endParaRPr>
          </a:p>
        </p:txBody>
      </p:sp>
      <p:pic>
        <p:nvPicPr>
          <p:cNvPr id="7578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195" y="2509658"/>
            <a:ext cx="4638516" cy="335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Tree>
    <p:extLst>
      <p:ext uri="{BB962C8B-B14F-4D97-AF65-F5344CB8AC3E}">
        <p14:creationId xmlns:p14="http://schemas.microsoft.com/office/powerpoint/2010/main" val="324111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1868924"/>
            <a:ext cx="9144000" cy="1238270"/>
          </a:xfrm>
        </p:spPr>
        <p:txBody>
          <a:bodyPr/>
          <a:lstStyle/>
          <a:p>
            <a:r>
              <a:rPr lang="en-GB" smtClean="0"/>
              <a:t>Understanding if not the same as remembering</a:t>
            </a:r>
            <a:endParaRPr lang="en-US" smtClean="0"/>
          </a:p>
        </p:txBody>
      </p:sp>
      <p:sp>
        <p:nvSpPr>
          <p:cNvPr id="76803" name="Content Placeholder 1"/>
          <p:cNvSpPr>
            <a:spLocks noGrp="1"/>
          </p:cNvSpPr>
          <p:nvPr>
            <p:ph idx="1"/>
          </p:nvPr>
        </p:nvSpPr>
        <p:spPr>
          <a:xfrm>
            <a:off x="0" y="215979"/>
            <a:ext cx="9144000" cy="4611836"/>
          </a:xfrm>
          <a:solidFill>
            <a:schemeClr val="bg1"/>
          </a:solidFill>
        </p:spPr>
        <p:txBody>
          <a:bodyPr/>
          <a:lstStyle/>
          <a:p>
            <a:pPr marL="0" indent="0">
              <a:buNone/>
            </a:pPr>
            <a:endParaRPr lang="en-GB" altLang="sv-SE" smtClean="0"/>
          </a:p>
          <a:p>
            <a:pPr marL="0" indent="0">
              <a:buNone/>
            </a:pPr>
            <a:endParaRPr lang="en-GB" altLang="sv-SE" smtClean="0"/>
          </a:p>
          <a:p>
            <a:pPr marL="0" indent="0">
              <a:buNone/>
            </a:pPr>
            <a:endParaRPr lang="en-GB" altLang="sv-SE" smtClean="0"/>
          </a:p>
          <a:p>
            <a:pPr marL="0" indent="0">
              <a:buNone/>
            </a:pPr>
            <a:endParaRPr lang="en-GB" altLang="sv-SE" smtClean="0"/>
          </a:p>
        </p:txBody>
      </p:sp>
      <p:sp>
        <p:nvSpPr>
          <p:cNvPr id="76804" name="Rectangle 2"/>
          <p:cNvSpPr txBox="1">
            <a:spLocks noChangeArrowheads="1"/>
          </p:cNvSpPr>
          <p:nvPr/>
        </p:nvSpPr>
        <p:spPr bwMode="auto">
          <a:xfrm>
            <a:off x="1384632" y="2394470"/>
            <a:ext cx="6434466" cy="503947"/>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Char char="l"/>
            </a:pPr>
            <a:r>
              <a:rPr lang="en-US" sz="4200" b="1" dirty="0" smtClean="0">
                <a:solidFill>
                  <a:schemeClr val="tx1"/>
                </a:solidFill>
              </a:rPr>
              <a:t> We </a:t>
            </a:r>
            <a:r>
              <a:rPr lang="en-US" sz="4200" b="1" dirty="0">
                <a:solidFill>
                  <a:schemeClr val="tx1"/>
                </a:solidFill>
              </a:rPr>
              <a:t>are wired to forget!</a:t>
            </a:r>
            <a:endParaRPr lang="en-GB" sz="4200" b="1" dirty="0">
              <a:solidFill>
                <a:schemeClr val="tx1"/>
              </a:solidFill>
            </a:endParaRPr>
          </a:p>
        </p:txBody>
      </p:sp>
    </p:spTree>
    <p:extLst>
      <p:ext uri="{BB962C8B-B14F-4D97-AF65-F5344CB8AC3E}">
        <p14:creationId xmlns:p14="http://schemas.microsoft.com/office/powerpoint/2010/main" val="2104467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GB" smtClean="0"/>
              <a:t>Psychology of memory</a:t>
            </a:r>
            <a:endParaRPr lang="en-US" smtClean="0"/>
          </a:p>
        </p:txBody>
      </p:sp>
      <p:sp>
        <p:nvSpPr>
          <p:cNvPr id="77827" name="Rectangle 3"/>
          <p:cNvSpPr>
            <a:spLocks noGrp="1" noChangeArrowheads="1"/>
          </p:cNvSpPr>
          <p:nvPr>
            <p:ph type="body" idx="1"/>
          </p:nvPr>
        </p:nvSpPr>
        <p:spPr>
          <a:xfrm>
            <a:off x="408604" y="1429770"/>
            <a:ext cx="8291501" cy="4611835"/>
          </a:xfrm>
        </p:spPr>
        <p:txBody>
          <a:bodyPr/>
          <a:lstStyle/>
          <a:p>
            <a:pPr>
              <a:buFont typeface="Wingdings" pitchFamily="2" charset="2"/>
              <a:buNone/>
            </a:pPr>
            <a:r>
              <a:rPr lang="en-GB" altLang="sv-SE" dirty="0" err="1" smtClean="0">
                <a:solidFill>
                  <a:srgbClr val="0070C0"/>
                </a:solidFill>
              </a:rPr>
              <a:t>Ebbinghouse</a:t>
            </a:r>
            <a:r>
              <a:rPr lang="en-GB" altLang="sv-SE" dirty="0" smtClean="0">
                <a:solidFill>
                  <a:srgbClr val="0070C0"/>
                </a:solidFill>
              </a:rPr>
              <a:t> forgetting curve</a:t>
            </a:r>
            <a:r>
              <a:rPr lang="en-GB" altLang="sv-SE" dirty="0" smtClean="0"/>
              <a:t>: </a:t>
            </a:r>
          </a:p>
        </p:txBody>
      </p:sp>
      <p:cxnSp>
        <p:nvCxnSpPr>
          <p:cNvPr id="77828" name="Straight Connector 2"/>
          <p:cNvCxnSpPr>
            <a:cxnSpLocks noChangeShapeType="1"/>
          </p:cNvCxnSpPr>
          <p:nvPr/>
        </p:nvCxnSpPr>
        <p:spPr bwMode="auto">
          <a:xfrm>
            <a:off x="1085986" y="3045280"/>
            <a:ext cx="23078" cy="2388709"/>
          </a:xfrm>
          <a:prstGeom prst="line">
            <a:avLst/>
          </a:prstGeom>
          <a:noFill/>
          <a:ln w="38100" algn="ctr">
            <a:solidFill>
              <a:srgbClr val="002060"/>
            </a:solidFill>
            <a:round/>
            <a:headEnd/>
            <a:tailEnd/>
          </a:ln>
          <a:extLst>
            <a:ext uri="{909E8E84-426E-40DD-AFC4-6F175D3DCCD1}">
              <a14:hiddenFill xmlns:a14="http://schemas.microsoft.com/office/drawing/2010/main">
                <a:noFill/>
              </a14:hiddenFill>
            </a:ext>
          </a:extLst>
        </p:spPr>
      </p:cxnSp>
      <p:cxnSp>
        <p:nvCxnSpPr>
          <p:cNvPr id="77829" name="Straight Connector 5"/>
          <p:cNvCxnSpPr>
            <a:cxnSpLocks noChangeShapeType="1"/>
          </p:cNvCxnSpPr>
          <p:nvPr/>
        </p:nvCxnSpPr>
        <p:spPr bwMode="auto">
          <a:xfrm flipH="1">
            <a:off x="1119923" y="5433989"/>
            <a:ext cx="5098703" cy="0"/>
          </a:xfrm>
          <a:prstGeom prst="line">
            <a:avLst/>
          </a:prstGeom>
          <a:noFill/>
          <a:ln w="38100" algn="ctr">
            <a:solidFill>
              <a:srgbClr val="002060"/>
            </a:solidFill>
            <a:round/>
            <a:headEnd/>
            <a:tailEnd/>
          </a:ln>
          <a:extLst>
            <a:ext uri="{909E8E84-426E-40DD-AFC4-6F175D3DCCD1}">
              <a14:hiddenFill xmlns:a14="http://schemas.microsoft.com/office/drawing/2010/main">
                <a:noFill/>
              </a14:hiddenFill>
            </a:ext>
          </a:extLst>
        </p:spPr>
      </p:cxnSp>
      <p:sp>
        <p:nvSpPr>
          <p:cNvPr id="77830" name="Freeform 6"/>
          <p:cNvSpPr>
            <a:spLocks/>
          </p:cNvSpPr>
          <p:nvPr/>
        </p:nvSpPr>
        <p:spPr bwMode="auto">
          <a:xfrm>
            <a:off x="1148431" y="3138872"/>
            <a:ext cx="5041689" cy="2295119"/>
          </a:xfrm>
          <a:custGeom>
            <a:avLst/>
            <a:gdLst>
              <a:gd name="T0" fmla="*/ 0 w 5895833"/>
              <a:gd name="T1" fmla="*/ 2514946 h 2531217"/>
              <a:gd name="T2" fmla="*/ 710057 w 5895833"/>
              <a:gd name="T3" fmla="*/ 6337 h 2531217"/>
              <a:gd name="T4" fmla="*/ 1979981 w 5895833"/>
              <a:gd name="T5" fmla="*/ 1809825 h 2531217"/>
              <a:gd name="T6" fmla="*/ 5844341 w 5895833"/>
              <a:gd name="T7" fmla="*/ 2230186 h 2531217"/>
              <a:gd name="T8" fmla="*/ 5844341 w 5895833"/>
              <a:gd name="T9" fmla="*/ 2230186 h 2531217"/>
              <a:gd name="T10" fmla="*/ 5898949 w 5895833"/>
              <a:gd name="T11" fmla="*/ 2230186 h 2531217"/>
              <a:gd name="T12" fmla="*/ 0 60000 65536"/>
              <a:gd name="T13" fmla="*/ 0 60000 65536"/>
              <a:gd name="T14" fmla="*/ 0 60000 65536"/>
              <a:gd name="T15" fmla="*/ 0 60000 65536"/>
              <a:gd name="T16" fmla="*/ 0 60000 65536"/>
              <a:gd name="T17" fmla="*/ 0 60000 65536"/>
              <a:gd name="T18" fmla="*/ 0 w 5895833"/>
              <a:gd name="T19" fmla="*/ 0 h 2531217"/>
              <a:gd name="T20" fmla="*/ 5895833 w 5895833"/>
              <a:gd name="T21" fmla="*/ 2531217 h 2531217"/>
            </a:gdLst>
            <a:ahLst/>
            <a:cxnLst>
              <a:cxn ang="T12">
                <a:pos x="T0" y="T1"/>
              </a:cxn>
              <a:cxn ang="T13">
                <a:pos x="T2" y="T3"/>
              </a:cxn>
              <a:cxn ang="T14">
                <a:pos x="T4" y="T5"/>
              </a:cxn>
              <a:cxn ang="T15">
                <a:pos x="T6" y="T7"/>
              </a:cxn>
              <a:cxn ang="T16">
                <a:pos x="T8" y="T9"/>
              </a:cxn>
              <a:cxn ang="T17">
                <a:pos x="T10" y="T11"/>
              </a:cxn>
            </a:cxnLst>
            <a:rect l="T18" t="T19" r="T20" b="T21"/>
            <a:pathLst>
              <a:path w="5895833" h="2531217">
                <a:moveTo>
                  <a:pt x="0" y="2531217"/>
                </a:moveTo>
                <a:cubicBezTo>
                  <a:pt x="189931" y="1327939"/>
                  <a:pt x="379862" y="124662"/>
                  <a:pt x="709683" y="6381"/>
                </a:cubicBezTo>
                <a:cubicBezTo>
                  <a:pt x="1039504" y="-111900"/>
                  <a:pt x="1123665" y="1448494"/>
                  <a:pt x="1978925" y="1821533"/>
                </a:cubicBezTo>
                <a:cubicBezTo>
                  <a:pt x="2834185" y="2194572"/>
                  <a:pt x="5841242" y="2244614"/>
                  <a:pt x="5841242" y="2244614"/>
                </a:cubicBezTo>
                <a:lnTo>
                  <a:pt x="5895833" y="2244614"/>
                </a:lnTo>
              </a:path>
            </a:pathLst>
          </a:custGeom>
          <a:noFill/>
          <a:ln w="571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defTabSz="801472"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9" name="Freeform 8"/>
          <p:cNvSpPr>
            <a:spLocks/>
          </p:cNvSpPr>
          <p:nvPr/>
        </p:nvSpPr>
        <p:spPr bwMode="auto">
          <a:xfrm>
            <a:off x="1149788" y="3138870"/>
            <a:ext cx="4976530" cy="2270642"/>
          </a:xfrm>
          <a:custGeom>
            <a:avLst/>
            <a:gdLst>
              <a:gd name="T0" fmla="*/ 5829 w 5819776"/>
              <a:gd name="T1" fmla="*/ 2501077 h 2503603"/>
              <a:gd name="T2" fmla="*/ 101364 w 5819776"/>
              <a:gd name="T3" fmla="*/ 2023888 h 2503603"/>
              <a:gd name="T4" fmla="*/ 701865 w 5819776"/>
              <a:gd name="T5" fmla="*/ 6062 h 2503603"/>
              <a:gd name="T6" fmla="*/ 1793686 w 5819776"/>
              <a:gd name="T7" fmla="*/ 1410356 h 2503603"/>
              <a:gd name="T8" fmla="*/ 5819744 w 5819776"/>
              <a:gd name="T9" fmla="*/ 1710298 h 2503603"/>
              <a:gd name="T10" fmla="*/ 0 60000 65536"/>
              <a:gd name="T11" fmla="*/ 0 60000 65536"/>
              <a:gd name="T12" fmla="*/ 0 60000 65536"/>
              <a:gd name="T13" fmla="*/ 0 60000 65536"/>
              <a:gd name="T14" fmla="*/ 0 60000 65536"/>
              <a:gd name="T15" fmla="*/ 0 w 5819776"/>
              <a:gd name="T16" fmla="*/ 0 h 2503603"/>
              <a:gd name="T17" fmla="*/ 5819776 w 5819776"/>
              <a:gd name="T18" fmla="*/ 2503603 h 2503603"/>
            </a:gdLst>
            <a:ahLst/>
            <a:cxnLst>
              <a:cxn ang="T10">
                <a:pos x="T0" y="T1"/>
              </a:cxn>
              <a:cxn ang="T11">
                <a:pos x="T2" y="T3"/>
              </a:cxn>
              <a:cxn ang="T12">
                <a:pos x="T4" y="T5"/>
              </a:cxn>
              <a:cxn ang="T13">
                <a:pos x="T6" y="T7"/>
              </a:cxn>
              <a:cxn ang="T14">
                <a:pos x="T8" y="T9"/>
              </a:cxn>
            </a:cxnLst>
            <a:rect l="T15" t="T16" r="T17" b="T18"/>
            <a:pathLst>
              <a:path w="5819776" h="2503603">
                <a:moveTo>
                  <a:pt x="5829" y="2503603"/>
                </a:moveTo>
                <a:cubicBezTo>
                  <a:pt x="-4407" y="2472895"/>
                  <a:pt x="-14642" y="2442188"/>
                  <a:pt x="101364" y="2025931"/>
                </a:cubicBezTo>
                <a:cubicBezTo>
                  <a:pt x="217370" y="1609674"/>
                  <a:pt x="419811" y="108420"/>
                  <a:pt x="701865" y="6062"/>
                </a:cubicBezTo>
                <a:cubicBezTo>
                  <a:pt x="983919" y="-96296"/>
                  <a:pt x="940701" y="1127454"/>
                  <a:pt x="1793686" y="1411782"/>
                </a:cubicBezTo>
                <a:cubicBezTo>
                  <a:pt x="2646671" y="1696110"/>
                  <a:pt x="4233223" y="1704071"/>
                  <a:pt x="5819776" y="1712032"/>
                </a:cubicBezTo>
              </a:path>
            </a:pathLst>
          </a:custGeom>
          <a:noFill/>
          <a:ln w="57150"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defTabSz="801472" fontAlgn="base">
              <a:spcBef>
                <a:spcPct val="80000"/>
              </a:spcBef>
              <a:spcAft>
                <a:spcPct val="0"/>
              </a:spcAft>
              <a:buClr>
                <a:srgbClr val="1E7FB8"/>
              </a:buClr>
              <a:buFont typeface="Wingdings" pitchFamily="2" charset="2"/>
              <a:buChar char="l"/>
            </a:pPr>
            <a:endParaRPr lang="en-GB" sz="2500">
              <a:solidFill>
                <a:srgbClr val="000066"/>
              </a:solidFill>
            </a:endParaRPr>
          </a:p>
        </p:txBody>
      </p:sp>
      <p:sp>
        <p:nvSpPr>
          <p:cNvPr id="11" name="TextBox 10"/>
          <p:cNvSpPr txBox="1">
            <a:spLocks noChangeArrowheads="1"/>
          </p:cNvSpPr>
          <p:nvPr/>
        </p:nvSpPr>
        <p:spPr bwMode="auto">
          <a:xfrm>
            <a:off x="408604" y="2015789"/>
            <a:ext cx="5391919" cy="171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Increased by multisensory learning</a:t>
            </a:r>
          </a:p>
          <a:p>
            <a:pPr defTabSz="801472" eaLnBrk="1" fontAlgn="base" hangingPunct="1">
              <a:spcBef>
                <a:spcPct val="80000"/>
              </a:spcBef>
              <a:spcAft>
                <a:spcPct val="0"/>
              </a:spcAft>
              <a:buClr>
                <a:srgbClr val="1E7FB8"/>
              </a:buClr>
            </a:pPr>
            <a:endParaRPr lang="en-GB" altLang="sv-SE"/>
          </a:p>
        </p:txBody>
      </p:sp>
    </p:spTree>
    <p:extLst>
      <p:ext uri="{BB962C8B-B14F-4D97-AF65-F5344CB8AC3E}">
        <p14:creationId xmlns:p14="http://schemas.microsoft.com/office/powerpoint/2010/main" val="2616636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wipe(left)">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ChangeArrowheads="1"/>
          </p:cNvSpPr>
          <p:nvPr/>
        </p:nvSpPr>
        <p:spPr bwMode="auto">
          <a:xfrm>
            <a:off x="0" y="0"/>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defTabSz="912626" eaLnBrk="0" fontAlgn="base" hangingPunct="0">
              <a:spcBef>
                <a:spcPct val="0"/>
              </a:spcBef>
              <a:spcAft>
                <a:spcPct val="0"/>
              </a:spcAft>
              <a:buClr>
                <a:srgbClr val="1E7FB8"/>
              </a:buClr>
              <a:buFont typeface="Wingdings" pitchFamily="2" charset="2"/>
              <a:buChar char="l"/>
            </a:pPr>
            <a:r>
              <a:rPr lang="en-GB" sz="3500" b="1" dirty="0"/>
              <a:t>Psychology of memory</a:t>
            </a:r>
            <a:endParaRPr lang="en-US" sz="3500" b="1" dirty="0"/>
          </a:p>
        </p:txBody>
      </p:sp>
      <p:sp>
        <p:nvSpPr>
          <p:cNvPr id="78851" name="Text Box 5"/>
          <p:cNvSpPr txBox="1">
            <a:spLocks noChangeArrowheads="1"/>
          </p:cNvSpPr>
          <p:nvPr/>
        </p:nvSpPr>
        <p:spPr bwMode="auto">
          <a:xfrm>
            <a:off x="1404994" y="4188521"/>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002060"/>
                </a:solidFill>
              </a:rPr>
              <a:t>30% Hear</a:t>
            </a:r>
            <a:endParaRPr lang="en-US" altLang="sv-SE" b="1">
              <a:solidFill>
                <a:srgbClr val="002060"/>
              </a:solidFill>
            </a:endParaRPr>
          </a:p>
        </p:txBody>
      </p:sp>
      <p:sp>
        <p:nvSpPr>
          <p:cNvPr id="78852" name="Text Box 10"/>
          <p:cNvSpPr txBox="1">
            <a:spLocks noChangeArrowheads="1"/>
          </p:cNvSpPr>
          <p:nvPr/>
        </p:nvSpPr>
        <p:spPr bwMode="auto">
          <a:xfrm>
            <a:off x="544352" y="4871010"/>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0070C0"/>
                </a:solidFill>
              </a:rPr>
              <a:t>20% Read</a:t>
            </a:r>
            <a:endParaRPr lang="en-US" altLang="sv-SE" b="1">
              <a:solidFill>
                <a:srgbClr val="0070C0"/>
              </a:solidFill>
            </a:endParaRPr>
          </a:p>
        </p:txBody>
      </p:sp>
      <p:sp>
        <p:nvSpPr>
          <p:cNvPr id="78853" name="Text Box 11"/>
          <p:cNvSpPr txBox="1">
            <a:spLocks noChangeArrowheads="1"/>
          </p:cNvSpPr>
          <p:nvPr/>
        </p:nvSpPr>
        <p:spPr bwMode="auto">
          <a:xfrm>
            <a:off x="2119031" y="3487315"/>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00B0F0"/>
                </a:solidFill>
              </a:rPr>
              <a:t>40% See</a:t>
            </a:r>
            <a:endParaRPr lang="en-US" altLang="sv-SE" b="1">
              <a:solidFill>
                <a:srgbClr val="00B0F0"/>
              </a:solidFill>
            </a:endParaRPr>
          </a:p>
        </p:txBody>
      </p:sp>
      <p:sp>
        <p:nvSpPr>
          <p:cNvPr id="78854" name="Text Box 12"/>
          <p:cNvSpPr txBox="1">
            <a:spLocks noChangeArrowheads="1"/>
          </p:cNvSpPr>
          <p:nvPr/>
        </p:nvSpPr>
        <p:spPr bwMode="auto">
          <a:xfrm>
            <a:off x="2932161" y="2884018"/>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solidFill>
                  <a:srgbClr val="0070C0"/>
                </a:solidFill>
              </a:rPr>
              <a:t>50% Say</a:t>
            </a:r>
            <a:endParaRPr lang="en-US" altLang="sv-SE" b="1">
              <a:solidFill>
                <a:srgbClr val="0070C0"/>
              </a:solidFill>
            </a:endParaRPr>
          </a:p>
        </p:txBody>
      </p:sp>
      <p:sp>
        <p:nvSpPr>
          <p:cNvPr id="78855" name="Text Box 13"/>
          <p:cNvSpPr txBox="1">
            <a:spLocks noChangeArrowheads="1"/>
          </p:cNvSpPr>
          <p:nvPr/>
        </p:nvSpPr>
        <p:spPr bwMode="auto">
          <a:xfrm>
            <a:off x="3734435" y="2210169"/>
            <a:ext cx="22208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a:t>60% Do</a:t>
            </a:r>
            <a:endParaRPr lang="en-US" altLang="sv-SE" b="1"/>
          </a:p>
        </p:txBody>
      </p:sp>
      <p:sp>
        <p:nvSpPr>
          <p:cNvPr id="78856" name="Text Box 14"/>
          <p:cNvSpPr txBox="1">
            <a:spLocks noChangeArrowheads="1"/>
          </p:cNvSpPr>
          <p:nvPr/>
        </p:nvSpPr>
        <p:spPr bwMode="auto">
          <a:xfrm>
            <a:off x="4449828" y="1412776"/>
            <a:ext cx="469417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marL="388938" indent="-388938" defTabSz="1041400" eaLnBrk="0" hangingPunct="0">
              <a:defRPr sz="2800">
                <a:solidFill>
                  <a:srgbClr val="000066"/>
                </a:solidFill>
                <a:latin typeface="Arial" charset="0"/>
                <a:cs typeface="Arial" charset="0"/>
              </a:defRPr>
            </a:lvl1pPr>
            <a:lvl2pPr marL="742950" indent="-285750" defTabSz="1041400" eaLnBrk="0" hangingPunct="0">
              <a:defRPr sz="2800">
                <a:solidFill>
                  <a:srgbClr val="000066"/>
                </a:solidFill>
                <a:latin typeface="Arial" charset="0"/>
                <a:cs typeface="Arial" charset="0"/>
              </a:defRPr>
            </a:lvl2pPr>
            <a:lvl3pPr marL="1143000" indent="-228600" defTabSz="1041400" eaLnBrk="0" hangingPunct="0">
              <a:defRPr sz="2800">
                <a:solidFill>
                  <a:srgbClr val="000066"/>
                </a:solidFill>
                <a:latin typeface="Arial" charset="0"/>
                <a:cs typeface="Arial" charset="0"/>
              </a:defRPr>
            </a:lvl3pPr>
            <a:lvl4pPr marL="1600200" indent="-228600" defTabSz="1041400" eaLnBrk="0" hangingPunct="0">
              <a:defRPr sz="2800">
                <a:solidFill>
                  <a:srgbClr val="000066"/>
                </a:solidFill>
                <a:latin typeface="Arial" charset="0"/>
                <a:cs typeface="Arial" charset="0"/>
              </a:defRPr>
            </a:lvl4pPr>
            <a:lvl5pPr marL="2057400" indent="-228600" defTabSz="1041400" eaLnBrk="0" hangingPunct="0">
              <a:defRPr sz="2800">
                <a:solidFill>
                  <a:srgbClr val="000066"/>
                </a:solidFill>
                <a:latin typeface="Arial" charset="0"/>
                <a:cs typeface="Arial" charset="0"/>
              </a:defRPr>
            </a:lvl5pPr>
            <a:lvl6pPr marL="25146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14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Char char="l"/>
            </a:pPr>
            <a:r>
              <a:rPr lang="en-GB" altLang="sv-SE" b="1" dirty="0">
                <a:solidFill>
                  <a:srgbClr val="FF0066"/>
                </a:solidFill>
              </a:rPr>
              <a:t>90% Multisensory combination</a:t>
            </a:r>
            <a:endParaRPr lang="en-US" altLang="sv-SE" b="1" dirty="0">
              <a:solidFill>
                <a:srgbClr val="FF0066"/>
              </a:solidFill>
            </a:endParaRPr>
          </a:p>
        </p:txBody>
      </p:sp>
      <p:sp>
        <p:nvSpPr>
          <p:cNvPr id="10" name="Right Arrow 9"/>
          <p:cNvSpPr/>
          <p:nvPr/>
        </p:nvSpPr>
        <p:spPr bwMode="auto">
          <a:xfrm rot="18948821">
            <a:off x="1708959" y="4016678"/>
            <a:ext cx="4866271" cy="359598"/>
          </a:xfrm>
          <a:prstGeom prst="rightArrow">
            <a:avLst/>
          </a:prstGeom>
          <a:solidFill>
            <a:srgbClr val="72BBE8"/>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pic>
        <p:nvPicPr>
          <p:cNvPr id="78860" name="Picture 3" descr="5 senses 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66136" y="3202224"/>
            <a:ext cx="2527632" cy="23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07932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GB" smtClean="0"/>
              <a:t>Psychology of memory</a:t>
            </a:r>
            <a:endParaRPr lang="en-US" smtClean="0"/>
          </a:p>
        </p:txBody>
      </p:sp>
      <p:sp>
        <p:nvSpPr>
          <p:cNvPr id="79875" name="Rectangle 3"/>
          <p:cNvSpPr>
            <a:spLocks noGrp="1" noChangeArrowheads="1"/>
          </p:cNvSpPr>
          <p:nvPr>
            <p:ph type="body" idx="1"/>
          </p:nvPr>
        </p:nvSpPr>
        <p:spPr>
          <a:xfrm>
            <a:off x="728968" y="1380815"/>
            <a:ext cx="7551673" cy="4611835"/>
          </a:xfrm>
        </p:spPr>
        <p:txBody>
          <a:bodyPr/>
          <a:lstStyle/>
          <a:p>
            <a:pPr>
              <a:buFont typeface="Wingdings" pitchFamily="2" charset="2"/>
              <a:buNone/>
            </a:pPr>
            <a:r>
              <a:rPr lang="en-GB" altLang="sv-SE" smtClean="0">
                <a:solidFill>
                  <a:srgbClr val="0070C0"/>
                </a:solidFill>
              </a:rPr>
              <a:t>Primacy and Recency</a:t>
            </a:r>
            <a:r>
              <a:rPr lang="en-GB" altLang="sv-SE" smtClean="0"/>
              <a:t>:</a:t>
            </a:r>
          </a:p>
          <a:p>
            <a:pPr>
              <a:buFont typeface="Wingdings" pitchFamily="2" charset="2"/>
              <a:buNone/>
            </a:pPr>
            <a:r>
              <a:rPr lang="en-US" altLang="sv-SE" sz="2100"/>
              <a:t>advertisers, writers, entertainers and teachers know this secret.</a:t>
            </a:r>
            <a:endParaRPr lang="en-GB" altLang="sv-SE" sz="2100"/>
          </a:p>
        </p:txBody>
      </p:sp>
      <p:cxnSp>
        <p:nvCxnSpPr>
          <p:cNvPr id="3" name="Straight Connector 2"/>
          <p:cNvCxnSpPr/>
          <p:nvPr/>
        </p:nvCxnSpPr>
        <p:spPr bwMode="auto">
          <a:xfrm>
            <a:off x="969242" y="4270591"/>
            <a:ext cx="6430394" cy="0"/>
          </a:xfrm>
          <a:prstGeom prst="line">
            <a:avLst/>
          </a:prstGeom>
          <a:ln>
            <a:solidFill>
              <a:srgbClr val="72BBE8"/>
            </a:solidFill>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38917" name="Isosceles Triangle 3"/>
          <p:cNvSpPr>
            <a:spLocks noChangeArrowheads="1"/>
          </p:cNvSpPr>
          <p:nvPr/>
        </p:nvSpPr>
        <p:spPr bwMode="auto">
          <a:xfrm>
            <a:off x="969244" y="3552110"/>
            <a:ext cx="676026" cy="607616"/>
          </a:xfrm>
          <a:prstGeom prst="triangle">
            <a:avLst>
              <a:gd name="adj" fmla="val 5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79880" name="TextBox 4"/>
          <p:cNvSpPr txBox="1">
            <a:spLocks noChangeArrowheads="1"/>
          </p:cNvSpPr>
          <p:nvPr/>
        </p:nvSpPr>
        <p:spPr bwMode="auto">
          <a:xfrm>
            <a:off x="548424" y="4531204"/>
            <a:ext cx="1878755" cy="51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Beginning</a:t>
            </a:r>
          </a:p>
        </p:txBody>
      </p:sp>
      <p:sp>
        <p:nvSpPr>
          <p:cNvPr id="79881" name="TextBox 9"/>
          <p:cNvSpPr txBox="1">
            <a:spLocks noChangeArrowheads="1"/>
          </p:cNvSpPr>
          <p:nvPr/>
        </p:nvSpPr>
        <p:spPr bwMode="auto">
          <a:xfrm>
            <a:off x="6722252" y="4531204"/>
            <a:ext cx="822634" cy="51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End</a:t>
            </a:r>
          </a:p>
        </p:txBody>
      </p:sp>
      <p:sp>
        <p:nvSpPr>
          <p:cNvPr id="79882" name="TextBox 10"/>
          <p:cNvSpPr txBox="1">
            <a:spLocks noChangeArrowheads="1"/>
          </p:cNvSpPr>
          <p:nvPr/>
        </p:nvSpPr>
        <p:spPr bwMode="auto">
          <a:xfrm>
            <a:off x="2731254" y="5137381"/>
            <a:ext cx="3547101" cy="94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19" tIns="40060" rIns="80119" bIns="40060">
            <a:spAutoFit/>
          </a:bodyP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defTabSz="801472" eaLnBrk="1" fontAlgn="base" hangingPunct="1">
              <a:spcBef>
                <a:spcPct val="80000"/>
              </a:spcBef>
              <a:spcAft>
                <a:spcPct val="0"/>
              </a:spcAft>
              <a:buClr>
                <a:srgbClr val="1E7FB8"/>
              </a:buClr>
            </a:pPr>
            <a:r>
              <a:rPr lang="en-GB" altLang="sv-SE"/>
              <a:t>Vast cognitive wasteland</a:t>
            </a:r>
          </a:p>
        </p:txBody>
      </p:sp>
      <p:sp>
        <p:nvSpPr>
          <p:cNvPr id="11" name="Isosceles Triangle 3"/>
          <p:cNvSpPr>
            <a:spLocks noChangeArrowheads="1"/>
          </p:cNvSpPr>
          <p:nvPr/>
        </p:nvSpPr>
        <p:spPr bwMode="auto">
          <a:xfrm>
            <a:off x="6643050" y="3578928"/>
            <a:ext cx="676026" cy="607616"/>
          </a:xfrm>
          <a:prstGeom prst="triangle">
            <a:avLst>
              <a:gd name="adj" fmla="val 5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solidFill>
                <a:srgbClr val="FFFFFF"/>
              </a:solidFill>
            </a:endParaRPr>
          </a:p>
        </p:txBody>
      </p:sp>
      <p:sp>
        <p:nvSpPr>
          <p:cNvPr id="12" name="Right Arrow 11"/>
          <p:cNvSpPr/>
          <p:nvPr/>
        </p:nvSpPr>
        <p:spPr bwMode="auto">
          <a:xfrm rot="16200000">
            <a:off x="3839780" y="4490744"/>
            <a:ext cx="689318" cy="339027"/>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smtClean="0"/>
          </a:p>
        </p:txBody>
      </p:sp>
    </p:spTree>
    <p:extLst>
      <p:ext uri="{BB962C8B-B14F-4D97-AF65-F5344CB8AC3E}">
        <p14:creationId xmlns:p14="http://schemas.microsoft.com/office/powerpoint/2010/main" val="4160003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fr-CH" dirty="0" smtClean="0"/>
              <a:t>The </a:t>
            </a:r>
            <a:r>
              <a:rPr lang="fr-CH" dirty="0" err="1" smtClean="0"/>
              <a:t>fluency</a:t>
            </a:r>
            <a:r>
              <a:rPr lang="fr-CH" dirty="0" smtClean="0"/>
              <a:t> </a:t>
            </a:r>
            <a:r>
              <a:rPr lang="fr-CH" dirty="0" err="1" smtClean="0"/>
              <a:t>effect</a:t>
            </a:r>
            <a:endParaRPr lang="en-GB" dirty="0" smtClean="0"/>
          </a:p>
        </p:txBody>
      </p:sp>
      <p:sp>
        <p:nvSpPr>
          <p:cNvPr id="80899" name="Content Placeholder 2"/>
          <p:cNvSpPr>
            <a:spLocks noGrp="1"/>
          </p:cNvSpPr>
          <p:nvPr>
            <p:ph idx="1"/>
          </p:nvPr>
        </p:nvSpPr>
        <p:spPr/>
        <p:txBody>
          <a:bodyPr/>
          <a:lstStyle/>
          <a:p>
            <a:r>
              <a:rPr lang="fr-CH" altLang="sv-SE" sz="4800" b="1" i="1" dirty="0">
                <a:latin typeface="French Script MT" pitchFamily="66" charset="0"/>
                <a:ea typeface="Dotum" pitchFamily="34" charset="-127"/>
              </a:rPr>
              <a:t>Velvety mashed potatoes</a:t>
            </a:r>
          </a:p>
          <a:p>
            <a:r>
              <a:rPr lang="fr-CH" altLang="sv-SE" sz="3600" dirty="0">
                <a:latin typeface="Agency FB" pitchFamily="34" charset="0"/>
                <a:ea typeface="Dotum" pitchFamily="34" charset="-127"/>
              </a:rPr>
              <a:t>Velvety mashed </a:t>
            </a:r>
            <a:r>
              <a:rPr lang="fr-CH" altLang="sv-SE" sz="3600" dirty="0" smtClean="0">
                <a:latin typeface="Agency FB" pitchFamily="34" charset="0"/>
                <a:ea typeface="Dotum" pitchFamily="34" charset="-127"/>
              </a:rPr>
              <a:t>potatoes</a:t>
            </a:r>
          </a:p>
          <a:p>
            <a:r>
              <a:rPr lang="fr-CH" altLang="sv-SE" sz="4000" dirty="0" smtClean="0">
                <a:latin typeface="Xingkai SC Light"/>
                <a:ea typeface="Dotum" pitchFamily="34" charset="-127"/>
                <a:cs typeface="Xingkai SC Light"/>
              </a:rPr>
              <a:t>Velvety mashed potatoes</a:t>
            </a:r>
            <a:endParaRPr lang="fr-CH" altLang="sv-SE" sz="4000" dirty="0">
              <a:latin typeface="Xingkai SC Light"/>
              <a:ea typeface="Dotum" pitchFamily="34" charset="-127"/>
              <a:cs typeface="Xingkai SC Light"/>
            </a:endParaRPr>
          </a:p>
          <a:p>
            <a:r>
              <a:rPr lang="fr-CH" altLang="sv-SE" sz="3200" dirty="0">
                <a:ea typeface="Dotum" pitchFamily="34" charset="-127"/>
              </a:rPr>
              <a:t>VELVETY MASHED POTATOES</a:t>
            </a:r>
          </a:p>
          <a:p>
            <a:r>
              <a:rPr lang="fr-CH" altLang="sv-SE" sz="3200" dirty="0">
                <a:latin typeface="Arial Rounded MT Bold" pitchFamily="34" charset="0"/>
                <a:ea typeface="Dotum" pitchFamily="34" charset="-127"/>
              </a:rPr>
              <a:t>Velvety mashed potatoes</a:t>
            </a:r>
            <a:endParaRPr lang="en-GB" altLang="sv-SE" sz="3200" dirty="0">
              <a:latin typeface="Arial Rounded MT Bold" pitchFamily="34" charset="0"/>
              <a:ea typeface="Dotum" pitchFamily="34" charset="-127"/>
            </a:endParaRPr>
          </a:p>
        </p:txBody>
      </p:sp>
    </p:spTree>
    <p:extLst>
      <p:ext uri="{BB962C8B-B14F-4D97-AF65-F5344CB8AC3E}">
        <p14:creationId xmlns:p14="http://schemas.microsoft.com/office/powerpoint/2010/main" val="25556105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fr-CH" smtClean="0"/>
              <a:t>Brain facts</a:t>
            </a:r>
            <a:endParaRPr lang="en-GB" smtClean="0"/>
          </a:p>
        </p:txBody>
      </p:sp>
      <p:sp>
        <p:nvSpPr>
          <p:cNvPr id="81923" name="Content Placeholder 6"/>
          <p:cNvSpPr>
            <a:spLocks noGrp="1"/>
          </p:cNvSpPr>
          <p:nvPr>
            <p:ph idx="1"/>
          </p:nvPr>
        </p:nvSpPr>
        <p:spPr/>
        <p:txBody>
          <a:bodyPr/>
          <a:lstStyle/>
          <a:p>
            <a:r>
              <a:rPr lang="fr-CH" altLang="sv-SE" sz="2100" dirty="0" err="1"/>
              <a:t>Speaking</a:t>
            </a:r>
            <a:r>
              <a:rPr lang="fr-CH" altLang="sv-SE" sz="2100" dirty="0"/>
              <a:t> - 125-150 </a:t>
            </a:r>
            <a:r>
              <a:rPr lang="fr-CH" altLang="sv-SE" sz="2100" dirty="0" err="1"/>
              <a:t>words</a:t>
            </a:r>
            <a:r>
              <a:rPr lang="fr-CH" altLang="sv-SE" sz="2100" dirty="0"/>
              <a:t> per minute</a:t>
            </a:r>
          </a:p>
          <a:p>
            <a:r>
              <a:rPr lang="fr-CH" altLang="sv-SE" sz="2100" dirty="0" err="1"/>
              <a:t>Listening</a:t>
            </a:r>
            <a:r>
              <a:rPr lang="fr-CH" altLang="sv-SE" sz="2100" dirty="0"/>
              <a:t> -125 -250 </a:t>
            </a:r>
            <a:r>
              <a:rPr lang="fr-CH" altLang="sv-SE" sz="2100" dirty="0" err="1"/>
              <a:t>words</a:t>
            </a:r>
            <a:r>
              <a:rPr lang="fr-CH" altLang="sv-SE" sz="2100" dirty="0"/>
              <a:t> per minute </a:t>
            </a:r>
          </a:p>
          <a:p>
            <a:pPr lvl="1"/>
            <a:r>
              <a:rPr lang="fr-CH" altLang="sv-SE" sz="1800" dirty="0"/>
              <a:t>(audio books are 150-160)</a:t>
            </a:r>
          </a:p>
          <a:p>
            <a:r>
              <a:rPr lang="fr-CH" altLang="sv-SE" sz="2100" dirty="0"/>
              <a:t>Reading -  250 -300 </a:t>
            </a:r>
            <a:r>
              <a:rPr lang="fr-CH" altLang="sv-SE" sz="2100" dirty="0" err="1"/>
              <a:t>words</a:t>
            </a:r>
            <a:r>
              <a:rPr lang="fr-CH" altLang="sv-SE" sz="2100" dirty="0"/>
              <a:t> per minute</a:t>
            </a:r>
          </a:p>
          <a:p>
            <a:r>
              <a:rPr lang="fr-CH" altLang="sv-SE" sz="2100" dirty="0" err="1"/>
              <a:t>Thinking</a:t>
            </a:r>
            <a:r>
              <a:rPr lang="fr-CH" altLang="sv-SE" sz="2100" dirty="0"/>
              <a:t> - 1 000 to 3 000 </a:t>
            </a:r>
            <a:r>
              <a:rPr lang="fr-CH" altLang="sv-SE" sz="2100" dirty="0" err="1"/>
              <a:t>words</a:t>
            </a:r>
            <a:r>
              <a:rPr lang="fr-CH" altLang="sv-SE" sz="2100" dirty="0"/>
              <a:t> per minute</a:t>
            </a:r>
            <a:endParaRPr lang="en-GB" altLang="sv-SE" sz="2100" dirty="0"/>
          </a:p>
        </p:txBody>
      </p:sp>
      <p:pic>
        <p:nvPicPr>
          <p:cNvPr id="81924" name="Picture 3" descr="C:\Users\gaya\AppData\Local\Microsoft\Windows\Temporary Internet Files\Content.IE5\KN3V1ZJN\MC90003043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6097" y="3979742"/>
            <a:ext cx="1831244" cy="127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5" name="Picture 4" descr="C:\Users\gaya\AppData\Local\Microsoft\Windows\Temporary Internet Files\Content.IE5\NHSHYP6Y\MC90033800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215013">
            <a:off x="882364" y="4025818"/>
            <a:ext cx="1171508" cy="871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6" name="Rectangle 4"/>
          <p:cNvSpPr>
            <a:spLocks noChangeArrowheads="1"/>
          </p:cNvSpPr>
          <p:nvPr/>
        </p:nvSpPr>
        <p:spPr bwMode="auto">
          <a:xfrm>
            <a:off x="866074" y="4755822"/>
            <a:ext cx="1085986" cy="465071"/>
          </a:xfrm>
          <a:prstGeom prst="rect">
            <a:avLst/>
          </a:prstGeom>
          <a:solidFill>
            <a:srgbClr val="FF0000"/>
          </a:solidFill>
          <a:ln w="19050" algn="ctr">
            <a:solidFill>
              <a:schemeClr val="tx1"/>
            </a:solidFill>
            <a:round/>
            <a:headEnd/>
            <a:tailEnd/>
          </a:ln>
        </p:spPr>
        <p:txBody>
          <a:bodyPr lIns="0" tIns="0" rIns="0" bIns="0"/>
          <a:lstStyle/>
          <a:p>
            <a:pPr marL="389535" indent="-389535" defTabSz="1042008" fontAlgn="base">
              <a:spcBef>
                <a:spcPct val="80000"/>
              </a:spcBef>
              <a:spcAft>
                <a:spcPct val="0"/>
              </a:spcAft>
              <a:buClr>
                <a:srgbClr val="1E7FB8"/>
              </a:buClr>
              <a:buFont typeface="Wingdings" pitchFamily="2" charset="2"/>
              <a:buChar char="l"/>
            </a:pPr>
            <a:endParaRPr lang="en-US" altLang="sv-SE" sz="2800">
              <a:solidFill>
                <a:srgbClr val="000066"/>
              </a:solidFill>
            </a:endParaRPr>
          </a:p>
        </p:txBody>
      </p:sp>
      <p:sp>
        <p:nvSpPr>
          <p:cNvPr id="81927" name="Rectangle 5"/>
          <p:cNvSpPr>
            <a:spLocks noChangeArrowheads="1"/>
          </p:cNvSpPr>
          <p:nvPr/>
        </p:nvSpPr>
        <p:spPr bwMode="auto">
          <a:xfrm>
            <a:off x="856571" y="5314483"/>
            <a:ext cx="7650770" cy="457872"/>
          </a:xfrm>
          <a:prstGeom prst="rect">
            <a:avLst/>
          </a:prstGeom>
          <a:solidFill>
            <a:srgbClr val="FF0000"/>
          </a:solidFill>
          <a:ln w="19050" algn="ctr">
            <a:solidFill>
              <a:schemeClr val="tx1"/>
            </a:solidFill>
            <a:round/>
            <a:headEnd/>
            <a:tailEnd/>
          </a:ln>
        </p:spPr>
        <p:txBody>
          <a:bodyPr lIns="0" tIns="0" rIns="0" bIns="0"/>
          <a:lstStyle/>
          <a:p>
            <a:pPr marL="389535" indent="-389535" defTabSz="1042008" fontAlgn="base">
              <a:spcBef>
                <a:spcPct val="80000"/>
              </a:spcBef>
              <a:spcAft>
                <a:spcPct val="0"/>
              </a:spcAft>
              <a:buClr>
                <a:srgbClr val="1E7FB8"/>
              </a:buClr>
              <a:buFont typeface="Wingdings" pitchFamily="2" charset="2"/>
              <a:buChar char="l"/>
            </a:pPr>
            <a:endParaRPr lang="en-US" altLang="sv-SE" sz="2800">
              <a:solidFill>
                <a:srgbClr val="000066"/>
              </a:solidFill>
            </a:endParaRPr>
          </a:p>
        </p:txBody>
      </p:sp>
    </p:spTree>
    <p:extLst>
      <p:ext uri="{BB962C8B-B14F-4D97-AF65-F5344CB8AC3E}">
        <p14:creationId xmlns:p14="http://schemas.microsoft.com/office/powerpoint/2010/main" val="25723204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54868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ea typeface="+mj-ea"/>
              </a:rPr>
              <a:t>Testing messages – </a:t>
            </a:r>
          </a:p>
          <a:p>
            <a:pPr algn="ctr" defTabSz="913856" fontAlgn="base">
              <a:spcBef>
                <a:spcPct val="0"/>
              </a:spcBef>
              <a:spcAft>
                <a:spcPct val="0"/>
              </a:spcAft>
              <a:defRPr/>
            </a:pPr>
            <a:r>
              <a:rPr lang="en-US" sz="4700" b="1" kern="0" dirty="0" smtClean="0">
                <a:solidFill>
                  <a:srgbClr val="FFFFFF"/>
                </a:solidFill>
                <a:ea typeface="+mj-ea"/>
              </a:rPr>
              <a:t>An eye opening experience!</a:t>
            </a:r>
            <a:endParaRPr lang="en-US" sz="4700" b="1" kern="0" dirty="0">
              <a:solidFill>
                <a:srgbClr val="FFFFFF"/>
              </a:solidFill>
              <a:ea typeface="+mj-ea"/>
            </a:endParaRPr>
          </a:p>
        </p:txBody>
      </p:sp>
      <p:pic>
        <p:nvPicPr>
          <p:cNvPr id="6147" name="Picture 3" descr="C:\Users\Jason\AppData\Local\Microsoft\Windows\Temporary Internet Files\Content.IE5\Y03VM7HZ\MC90003106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6265" y="2348880"/>
            <a:ext cx="3071470" cy="4687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1688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22178" y="240455"/>
            <a:ext cx="8442181" cy="758800"/>
          </a:xfrm>
        </p:spPr>
        <p:txBody>
          <a:bodyPr/>
          <a:lstStyle/>
          <a:p>
            <a:pPr eaLnBrk="1" hangingPunct="1"/>
            <a:r>
              <a:rPr lang="en-US" altLang="zh-CN" sz="3600">
                <a:ea typeface="SimSun" pitchFamily="2" charset="-122"/>
              </a:rPr>
              <a:t>Methods for conducting materials and message testing</a:t>
            </a:r>
            <a:endParaRPr lang="zh-CN" altLang="en-US" sz="3600">
              <a:ea typeface="SimSun" pitchFamily="2" charset="-122"/>
            </a:endParaRPr>
          </a:p>
        </p:txBody>
      </p:sp>
      <p:pic>
        <p:nvPicPr>
          <p:cNvPr id="174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9120" y="1556792"/>
            <a:ext cx="3409995" cy="2552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63" name="Rectangle 3"/>
          <p:cNvSpPr>
            <a:spLocks noGrp="1" noChangeArrowheads="1"/>
          </p:cNvSpPr>
          <p:nvPr>
            <p:ph idx="1"/>
          </p:nvPr>
        </p:nvSpPr>
        <p:spPr>
          <a:xfrm>
            <a:off x="385525" y="1693263"/>
            <a:ext cx="6634747" cy="4525445"/>
          </a:xfrm>
        </p:spPr>
        <p:txBody>
          <a:bodyPr/>
          <a:lstStyle/>
          <a:p>
            <a:pPr eaLnBrk="1" hangingPunct="1">
              <a:defRPr/>
            </a:pPr>
            <a:r>
              <a:rPr lang="en-US" altLang="zh-CN" sz="2400" b="1" dirty="0">
                <a:latin typeface="+mj-lt"/>
              </a:rPr>
              <a:t>Intercept interviews</a:t>
            </a:r>
          </a:p>
          <a:p>
            <a:pPr eaLnBrk="1" hangingPunct="1">
              <a:defRPr/>
            </a:pPr>
            <a:r>
              <a:rPr lang="en-US" altLang="zh-CN" sz="2400" b="1" dirty="0">
                <a:latin typeface="+mj-lt"/>
              </a:rPr>
              <a:t>Focus groups</a:t>
            </a:r>
            <a:endParaRPr lang="zh-CN" altLang="en-US" sz="2400" b="1" dirty="0">
              <a:latin typeface="+mj-lt"/>
            </a:endParaRPr>
          </a:p>
          <a:p>
            <a:pPr eaLnBrk="1" hangingPunct="1">
              <a:defRPr/>
            </a:pPr>
            <a:r>
              <a:rPr lang="en-US" altLang="zh-CN" sz="2400" b="1" dirty="0" smtClean="0">
                <a:latin typeface="+mj-lt"/>
              </a:rPr>
              <a:t>Key </a:t>
            </a:r>
            <a:r>
              <a:rPr lang="en-US" altLang="zh-CN" sz="2400" b="1" dirty="0">
                <a:latin typeface="+mj-lt"/>
              </a:rPr>
              <a:t>Informant interviews </a:t>
            </a:r>
            <a:endParaRPr lang="zh-CN" altLang="en-US" sz="2400" b="1" dirty="0">
              <a:latin typeface="+mj-lt"/>
            </a:endParaRPr>
          </a:p>
          <a:p>
            <a:pPr eaLnBrk="1" hangingPunct="1">
              <a:defRPr/>
            </a:pPr>
            <a:r>
              <a:rPr lang="en-US" altLang="zh-CN" sz="2400" b="1" dirty="0" smtClean="0">
                <a:latin typeface="+mj-lt"/>
              </a:rPr>
              <a:t>Public </a:t>
            </a:r>
            <a:r>
              <a:rPr lang="en-US" altLang="zh-CN" sz="2400" b="1" dirty="0">
                <a:latin typeface="+mj-lt"/>
              </a:rPr>
              <a:t>opinion polling</a:t>
            </a:r>
            <a:endParaRPr lang="zh-CN" altLang="en-US" sz="2400" b="1" dirty="0">
              <a:latin typeface="+mj-lt"/>
            </a:endParaRPr>
          </a:p>
          <a:p>
            <a:pPr eaLnBrk="1" hangingPunct="1">
              <a:defRPr/>
            </a:pPr>
            <a:r>
              <a:rPr lang="en-US" altLang="zh-CN" sz="2400" b="1" i="1" dirty="0">
                <a:latin typeface="+mj-lt"/>
              </a:rPr>
              <a:t>The first three are best for when you do not have a lot of time, and </a:t>
            </a:r>
            <a:r>
              <a:rPr lang="en-US" altLang="zh-CN" sz="2400" b="1" i="1" dirty="0" smtClean="0">
                <a:latin typeface="+mj-lt"/>
              </a:rPr>
              <a:t>these </a:t>
            </a:r>
            <a:r>
              <a:rPr lang="en-US" altLang="zh-CN" sz="2400" b="1" i="1" dirty="0">
                <a:latin typeface="+mj-lt"/>
              </a:rPr>
              <a:t>methods will be the focus of this session.</a:t>
            </a:r>
            <a:endParaRPr lang="zh-CN" altLang="en-US" sz="2400" b="1" i="1" dirty="0">
              <a:latin typeface="+mj-lt"/>
            </a:endParaRPr>
          </a:p>
        </p:txBody>
      </p:sp>
    </p:spTree>
    <p:extLst>
      <p:ext uri="{BB962C8B-B14F-4D97-AF65-F5344CB8AC3E}">
        <p14:creationId xmlns:p14="http://schemas.microsoft.com/office/powerpoint/2010/main" val="1979025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dirty="0" smtClean="0">
                <a:solidFill>
                  <a:schemeClr val="tx1"/>
                </a:solidFill>
              </a:rPr>
              <a:t>General o</a:t>
            </a:r>
            <a:r>
              <a:rPr lang="en-GB" dirty="0" smtClean="0">
                <a:solidFill>
                  <a:schemeClr val="tx1"/>
                </a:solidFill>
              </a:rPr>
              <a:t>bjective</a:t>
            </a:r>
            <a:endParaRPr lang="en-US" dirty="0" smtClean="0">
              <a:solidFill>
                <a:schemeClr val="tx1"/>
              </a:solidFill>
            </a:endParaRPr>
          </a:p>
        </p:txBody>
      </p:sp>
      <p:sp>
        <p:nvSpPr>
          <p:cNvPr id="888835" name="Rectangle 3"/>
          <p:cNvSpPr>
            <a:spLocks noGrp="1" noChangeArrowheads="1"/>
          </p:cNvSpPr>
          <p:nvPr>
            <p:ph type="body" idx="1"/>
          </p:nvPr>
        </p:nvSpPr>
        <p:spPr>
          <a:xfrm>
            <a:off x="405888" y="2064743"/>
            <a:ext cx="8291501" cy="3036641"/>
          </a:xfrm>
        </p:spPr>
        <p:txBody>
          <a:bodyPr/>
          <a:lstStyle/>
          <a:p>
            <a:pPr marL="0" indent="0" algn="just" eaLnBrk="1" hangingPunct="1">
              <a:lnSpc>
                <a:spcPct val="80000"/>
              </a:lnSpc>
              <a:buNone/>
              <a:defRPr/>
            </a:pPr>
            <a:r>
              <a:rPr lang="en-US" altLang="sv-SE" sz="3200" dirty="0"/>
              <a:t>This presentation provides guidance </a:t>
            </a:r>
            <a:r>
              <a:rPr lang="en-US" altLang="sv-SE" sz="3200" dirty="0" smtClean="0"/>
              <a:t>on how to design and deliver effective messages </a:t>
            </a:r>
            <a:r>
              <a:rPr lang="en-US" altLang="sv-SE" sz="3200" dirty="0"/>
              <a:t>based on </a:t>
            </a:r>
            <a:r>
              <a:rPr lang="en-US" altLang="sv-SE" sz="3200" dirty="0" smtClean="0"/>
              <a:t>target audiences' </a:t>
            </a:r>
            <a:r>
              <a:rPr lang="en-US" altLang="sv-SE" sz="3200" dirty="0"/>
              <a:t>needs.</a:t>
            </a:r>
            <a:endParaRPr lang="en-GB" altLang="sv-SE" sz="3200" dirty="0" smtClean="0"/>
          </a:p>
          <a:p>
            <a:pPr marL="467525" indent="-467525" eaLnBrk="1" hangingPunct="1">
              <a:lnSpc>
                <a:spcPct val="80000"/>
              </a:lnSpc>
              <a:buFont typeface="Wingdings" pitchFamily="2" charset="2"/>
              <a:buAutoNum type="arabicPeriod"/>
              <a:defRPr/>
            </a:pPr>
            <a:endParaRPr lang="en-GB" altLang="sv-SE" b="1" dirty="0">
              <a:solidFill>
                <a:srgbClr val="FF0000"/>
              </a:solidFill>
            </a:endParaRPr>
          </a:p>
          <a:p>
            <a:pPr marL="467525" indent="-467525" eaLnBrk="1" hangingPunct="1">
              <a:lnSpc>
                <a:spcPct val="80000"/>
              </a:lnSpc>
              <a:buFont typeface="Wingdings" pitchFamily="2" charset="2"/>
              <a:buAutoNum type="arabicPeriod" startAt="2"/>
              <a:defRPr/>
            </a:pPr>
            <a:endParaRPr lang="en-GB" altLang="sv-SE" dirty="0" smtClean="0"/>
          </a:p>
          <a:p>
            <a:pPr marL="467525" indent="-467525" eaLnBrk="1" hangingPunct="1">
              <a:lnSpc>
                <a:spcPct val="80000"/>
              </a:lnSpc>
              <a:buNone/>
              <a:defRPr/>
            </a:pPr>
            <a:endParaRPr lang="en-US" altLang="sv-SE" dirty="0" smtClean="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686800" cy="1143000"/>
          </a:xfrm>
        </p:spPr>
        <p:txBody>
          <a:bodyPr/>
          <a:lstStyle/>
          <a:p>
            <a:pPr eaLnBrk="1" hangingPunct="1"/>
            <a:r>
              <a:rPr lang="en-US" altLang="zh-CN" sz="4000" b="1" dirty="0" smtClean="0">
                <a:ea typeface="SimSun" pitchFamily="2" charset="-122"/>
              </a:rPr>
              <a:t>Intercept Interviews</a:t>
            </a:r>
            <a:endParaRPr lang="en-US" altLang="zh-CN" sz="4000" dirty="0" smtClean="0">
              <a:ea typeface="SimSun" pitchFamily="2" charset="-122"/>
            </a:endParaRPr>
          </a:p>
        </p:txBody>
      </p:sp>
      <p:pic>
        <p:nvPicPr>
          <p:cNvPr id="2053" name="Picture 5" descr="C:\Users\Jason\AppData\Local\Microsoft\Windows\Temporary Internet Files\Content.IE5\OSFBR146\MP900341396[1].jpg"/>
          <p:cNvPicPr>
            <a:picLocks noChangeAspect="1" noChangeArrowheads="1"/>
          </p:cNvPicPr>
          <p:nvPr/>
        </p:nvPicPr>
        <p:blipFill rotWithShape="1">
          <a:blip r:embed="rId3">
            <a:extLst>
              <a:ext uri="{28A0092B-C50C-407E-A947-70E740481C1C}">
                <a14:useLocalDpi xmlns:a14="http://schemas.microsoft.com/office/drawing/2010/main" val="0"/>
              </a:ext>
            </a:extLst>
          </a:blip>
          <a:srcRect t="9860" b="50000"/>
          <a:stretch/>
        </p:blipFill>
        <p:spPr bwMode="auto">
          <a:xfrm>
            <a:off x="5382784" y="3861048"/>
            <a:ext cx="3761216" cy="21164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8435" name="Rectangle 3"/>
          <p:cNvSpPr>
            <a:spLocks noGrp="1" noChangeArrowheads="1"/>
          </p:cNvSpPr>
          <p:nvPr>
            <p:ph idx="1"/>
          </p:nvPr>
        </p:nvSpPr>
        <p:spPr>
          <a:xfrm>
            <a:off x="228600" y="1412776"/>
            <a:ext cx="8735888" cy="4611835"/>
          </a:xfrm>
        </p:spPr>
        <p:txBody>
          <a:bodyPr/>
          <a:lstStyle/>
          <a:p>
            <a:pPr eaLnBrk="1" hangingPunct="1">
              <a:lnSpc>
                <a:spcPct val="80000"/>
              </a:lnSpc>
              <a:defRPr/>
            </a:pPr>
            <a:r>
              <a:rPr lang="en-US" altLang="zh-CN" sz="2400" dirty="0" smtClean="0">
                <a:latin typeface="+mj-lt"/>
              </a:rPr>
              <a:t>Interviews conducted in central locations with access to target population.</a:t>
            </a:r>
            <a:endParaRPr lang="en-US" altLang="zh-CN" sz="2400" i="1" dirty="0" smtClean="0">
              <a:latin typeface="+mj-lt"/>
            </a:endParaRPr>
          </a:p>
          <a:p>
            <a:pPr eaLnBrk="1" hangingPunct="1">
              <a:lnSpc>
                <a:spcPct val="80000"/>
              </a:lnSpc>
              <a:defRPr/>
            </a:pPr>
            <a:r>
              <a:rPr lang="en-US" altLang="zh-CN" sz="2400" dirty="0"/>
              <a:t>Interviews are oral, mainly close-ended questions </a:t>
            </a:r>
            <a:endParaRPr lang="en-US" altLang="zh-CN" sz="2400" dirty="0" smtClean="0"/>
          </a:p>
          <a:p>
            <a:pPr eaLnBrk="1" hangingPunct="1">
              <a:lnSpc>
                <a:spcPct val="80000"/>
              </a:lnSpc>
              <a:defRPr/>
            </a:pPr>
            <a:r>
              <a:rPr lang="en-US" altLang="zh-CN" sz="2400" dirty="0" smtClean="0"/>
              <a:t>Participant’s </a:t>
            </a:r>
            <a:r>
              <a:rPr lang="en-US" altLang="zh-CN" sz="2400" dirty="0"/>
              <a:t>responses to questions are recorded on interview forms. </a:t>
            </a:r>
            <a:r>
              <a:rPr lang="en-US" altLang="zh-CN" sz="2400" dirty="0" smtClean="0"/>
              <a:t>Interviews </a:t>
            </a:r>
            <a:r>
              <a:rPr lang="en-US" altLang="zh-CN" sz="2400" dirty="0"/>
              <a:t>last ~10 - 20 minutes. </a:t>
            </a:r>
          </a:p>
          <a:p>
            <a:pPr eaLnBrk="1" hangingPunct="1">
              <a:lnSpc>
                <a:spcPct val="80000"/>
              </a:lnSpc>
              <a:defRPr/>
            </a:pPr>
            <a:r>
              <a:rPr lang="en-US" altLang="zh-CN" sz="2400" dirty="0"/>
              <a:t>Recommended that researchers complete </a:t>
            </a:r>
            <a:r>
              <a:rPr lang="en-US" altLang="zh-CN" sz="2400" dirty="0" smtClean="0"/>
              <a:t>enough interviews to </a:t>
            </a:r>
            <a:r>
              <a:rPr lang="en-US" altLang="zh-CN" sz="2400" dirty="0"/>
              <a:t>establish a pattern of </a:t>
            </a:r>
            <a:r>
              <a:rPr lang="en-US" altLang="zh-CN" sz="2400" dirty="0" smtClean="0"/>
              <a:t>response</a:t>
            </a:r>
            <a:endParaRPr lang="zh-CN" altLang="en-US" sz="2400" dirty="0"/>
          </a:p>
        </p:txBody>
      </p:sp>
    </p:spTree>
    <p:extLst>
      <p:ext uri="{BB962C8B-B14F-4D97-AF65-F5344CB8AC3E}">
        <p14:creationId xmlns:p14="http://schemas.microsoft.com/office/powerpoint/2010/main" val="126650693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442539" y="1380815"/>
            <a:ext cx="8320461" cy="4611835"/>
          </a:xfrm>
        </p:spPr>
        <p:txBody>
          <a:bodyPr/>
          <a:lstStyle/>
          <a:p>
            <a:pPr eaLnBrk="1" hangingPunct="1">
              <a:defRPr/>
            </a:pPr>
            <a:r>
              <a:rPr lang="en-US" altLang="zh-CN" sz="2800" dirty="0" smtClean="0">
                <a:latin typeface="+mj-lt"/>
              </a:rPr>
              <a:t>You can connect with harder-to-reach respondents in locations convenient and comfortable for them </a:t>
            </a:r>
          </a:p>
          <a:p>
            <a:pPr eaLnBrk="1" hangingPunct="1">
              <a:defRPr/>
            </a:pPr>
            <a:r>
              <a:rPr lang="en-US" altLang="zh-CN" sz="2800" dirty="0" smtClean="0">
                <a:latin typeface="+mj-lt"/>
              </a:rPr>
              <a:t>It’s quick - the interview should be no longer than 10-20 minutes</a:t>
            </a:r>
            <a:endParaRPr lang="zh-CN" altLang="en-US" sz="2800" dirty="0" smtClean="0">
              <a:latin typeface="+mj-lt"/>
            </a:endParaRPr>
          </a:p>
          <a:p>
            <a:pPr eaLnBrk="1" hangingPunct="1">
              <a:defRPr/>
            </a:pPr>
            <a:r>
              <a:rPr lang="en-US" altLang="zh-CN" sz="2800" dirty="0" smtClean="0">
                <a:latin typeface="+mj-lt"/>
              </a:rPr>
              <a:t>Cost-effective </a:t>
            </a:r>
            <a:endParaRPr lang="zh-CN" altLang="en-US" sz="2800" dirty="0" smtClean="0">
              <a:latin typeface="+mj-lt"/>
            </a:endParaRPr>
          </a:p>
          <a:p>
            <a:pPr eaLnBrk="1" hangingPunct="1">
              <a:buFont typeface="Wingdings" pitchFamily="2" charset="2"/>
              <a:buNone/>
              <a:defRPr/>
            </a:pPr>
            <a:endParaRPr lang="en-US" altLang="zh-CN" dirty="0" smtClean="0"/>
          </a:p>
        </p:txBody>
      </p:sp>
      <p:sp>
        <p:nvSpPr>
          <p:cNvPr id="26627" name="Rectangle 2"/>
          <p:cNvSpPr>
            <a:spLocks noGrp="1" noChangeArrowheads="1"/>
          </p:cNvSpPr>
          <p:nvPr>
            <p:ph type="title"/>
          </p:nvPr>
        </p:nvSpPr>
        <p:spPr>
          <a:xfrm>
            <a:off x="457200" y="274638"/>
            <a:ext cx="8686800" cy="1143000"/>
          </a:xfrm>
        </p:spPr>
        <p:txBody>
          <a:bodyPr/>
          <a:lstStyle/>
          <a:p>
            <a:pPr eaLnBrk="1" hangingPunct="1"/>
            <a:r>
              <a:rPr lang="en-US" altLang="zh-CN" sz="4000" b="1" dirty="0" smtClean="0">
                <a:ea typeface="SimSun" pitchFamily="2" charset="-122"/>
              </a:rPr>
              <a:t>Intercept Interviews – positives</a:t>
            </a:r>
            <a:endParaRPr lang="en-US" altLang="zh-CN" sz="4000" dirty="0" smtClean="0">
              <a:ea typeface="SimSun" pitchFamily="2" charset="-122"/>
            </a:endParaRPr>
          </a:p>
        </p:txBody>
      </p:sp>
      <p:pic>
        <p:nvPicPr>
          <p:cNvPr id="7" name="Picture 5" descr="C:\Users\Jason\AppData\Local\Microsoft\Windows\Temporary Internet Files\Content.IE5\OSFBR146\MP900341396[1].jpg"/>
          <p:cNvPicPr>
            <a:picLocks noChangeAspect="1" noChangeArrowheads="1"/>
          </p:cNvPicPr>
          <p:nvPr/>
        </p:nvPicPr>
        <p:blipFill rotWithShape="1">
          <a:blip r:embed="rId3">
            <a:extLst>
              <a:ext uri="{28A0092B-C50C-407E-A947-70E740481C1C}">
                <a14:useLocalDpi xmlns:a14="http://schemas.microsoft.com/office/drawing/2010/main" val="0"/>
              </a:ext>
            </a:extLst>
          </a:blip>
          <a:srcRect t="9860" b="50000"/>
          <a:stretch/>
        </p:blipFill>
        <p:spPr bwMode="auto">
          <a:xfrm>
            <a:off x="5382784" y="3861048"/>
            <a:ext cx="3761216" cy="21164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24790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457200" y="1447800"/>
            <a:ext cx="8219256" cy="4389438"/>
          </a:xfrm>
        </p:spPr>
        <p:txBody>
          <a:bodyPr/>
          <a:lstStyle/>
          <a:p>
            <a:pPr eaLnBrk="1" hangingPunct="1">
              <a:defRPr/>
            </a:pPr>
            <a:r>
              <a:rPr lang="en-US" altLang="zh-CN" sz="2800" dirty="0" smtClean="0">
                <a:latin typeface="+mj-lt"/>
              </a:rPr>
              <a:t>You must train interviewers </a:t>
            </a:r>
          </a:p>
          <a:p>
            <a:pPr eaLnBrk="1" hangingPunct="1">
              <a:defRPr/>
            </a:pPr>
            <a:r>
              <a:rPr lang="en-US" altLang="zh-CN" sz="2800" dirty="0" smtClean="0">
                <a:latin typeface="+mj-lt"/>
              </a:rPr>
              <a:t>Your results are not representative or generalizable</a:t>
            </a:r>
            <a:endParaRPr lang="zh-CN" altLang="en-US" sz="2800" dirty="0" smtClean="0">
              <a:latin typeface="+mj-lt"/>
            </a:endParaRPr>
          </a:p>
          <a:p>
            <a:pPr eaLnBrk="1" hangingPunct="1">
              <a:defRPr/>
            </a:pPr>
            <a:r>
              <a:rPr lang="en-US" altLang="zh-CN" sz="2800" dirty="0" smtClean="0">
                <a:latin typeface="+mj-lt"/>
              </a:rPr>
              <a:t>Not appropriate for sensitive issues or potentially threatening questions</a:t>
            </a:r>
            <a:endParaRPr lang="zh-CN" altLang="en-US" sz="2800" dirty="0" smtClean="0">
              <a:latin typeface="+mj-lt"/>
            </a:endParaRPr>
          </a:p>
          <a:p>
            <a:pPr eaLnBrk="1" hangingPunct="1">
              <a:buFont typeface="Wingdings" pitchFamily="2" charset="2"/>
              <a:buNone/>
              <a:defRPr/>
            </a:pPr>
            <a:endParaRPr lang="en-US" altLang="zh-CN" dirty="0" smtClean="0"/>
          </a:p>
          <a:p>
            <a:pPr eaLnBrk="1" hangingPunct="1">
              <a:defRPr/>
            </a:pPr>
            <a:endParaRPr lang="en-US" altLang="zh-CN" dirty="0" smtClean="0"/>
          </a:p>
        </p:txBody>
      </p:sp>
      <p:pic>
        <p:nvPicPr>
          <p:cNvPr id="6" name="Picture 5" descr="C:\Users\Jason\AppData\Local\Microsoft\Windows\Temporary Internet Files\Content.IE5\OSFBR146\MP900341396[1].jpg"/>
          <p:cNvPicPr>
            <a:picLocks noChangeAspect="1" noChangeArrowheads="1"/>
          </p:cNvPicPr>
          <p:nvPr/>
        </p:nvPicPr>
        <p:blipFill rotWithShape="1">
          <a:blip r:embed="rId3">
            <a:extLst>
              <a:ext uri="{28A0092B-C50C-407E-A947-70E740481C1C}">
                <a14:useLocalDpi xmlns:a14="http://schemas.microsoft.com/office/drawing/2010/main" val="0"/>
              </a:ext>
            </a:extLst>
          </a:blip>
          <a:srcRect t="9860" b="50000"/>
          <a:stretch/>
        </p:blipFill>
        <p:spPr bwMode="auto">
          <a:xfrm>
            <a:off x="5382784" y="3861048"/>
            <a:ext cx="3761216" cy="21164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7651" name="Rectangle 2"/>
          <p:cNvSpPr>
            <a:spLocks noGrp="1" noChangeArrowheads="1"/>
          </p:cNvSpPr>
          <p:nvPr>
            <p:ph type="title"/>
          </p:nvPr>
        </p:nvSpPr>
        <p:spPr>
          <a:xfrm>
            <a:off x="457200" y="274638"/>
            <a:ext cx="8686800" cy="1143000"/>
          </a:xfrm>
        </p:spPr>
        <p:txBody>
          <a:bodyPr/>
          <a:lstStyle/>
          <a:p>
            <a:pPr eaLnBrk="1" hangingPunct="1"/>
            <a:r>
              <a:rPr lang="en-US" altLang="zh-CN" sz="4000" b="1" dirty="0" smtClean="0">
                <a:ea typeface="SimSun" pitchFamily="2" charset="-122"/>
              </a:rPr>
              <a:t>Intercept Interviews – negatives</a:t>
            </a:r>
            <a:endParaRPr lang="en-US" altLang="zh-CN" sz="4000" dirty="0" smtClean="0">
              <a:ea typeface="SimSun" pitchFamily="2" charset="-122"/>
            </a:endParaRPr>
          </a:p>
        </p:txBody>
      </p:sp>
    </p:spTree>
    <p:extLst>
      <p:ext uri="{BB962C8B-B14F-4D97-AF65-F5344CB8AC3E}">
        <p14:creationId xmlns:p14="http://schemas.microsoft.com/office/powerpoint/2010/main" val="256090939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152400" y="1295400"/>
            <a:ext cx="5139680" cy="4389438"/>
          </a:xfrm>
        </p:spPr>
        <p:txBody>
          <a:bodyPr/>
          <a:lstStyle/>
          <a:p>
            <a:pPr eaLnBrk="1" hangingPunct="1">
              <a:defRPr/>
            </a:pPr>
            <a:r>
              <a:rPr lang="zh-CN" altLang="en-US" sz="3200" dirty="0" smtClean="0">
                <a:latin typeface="+mj-lt"/>
              </a:rPr>
              <a:t> </a:t>
            </a:r>
            <a:r>
              <a:rPr lang="en-US" altLang="zh-CN" sz="2800" dirty="0" smtClean="0">
                <a:latin typeface="+mj-lt"/>
              </a:rPr>
              <a:t>A group of people </a:t>
            </a:r>
            <a:endParaRPr lang="zh-CN" altLang="en-US" sz="2800" dirty="0" smtClean="0">
              <a:latin typeface="+mj-lt"/>
            </a:endParaRPr>
          </a:p>
          <a:p>
            <a:pPr lvl="2" eaLnBrk="1" hangingPunct="1">
              <a:defRPr/>
            </a:pPr>
            <a:r>
              <a:rPr lang="en-US" altLang="zh-CN" sz="2400" dirty="0" smtClean="0">
                <a:latin typeface="+mj-lt"/>
              </a:rPr>
              <a:t>Average size between 6-8 people</a:t>
            </a:r>
            <a:endParaRPr lang="zh-CN" altLang="en-US" sz="2400" dirty="0" smtClean="0">
              <a:latin typeface="+mj-lt"/>
            </a:endParaRPr>
          </a:p>
          <a:p>
            <a:pPr lvl="1" eaLnBrk="1" hangingPunct="1">
              <a:defRPr/>
            </a:pPr>
            <a:r>
              <a:rPr lang="en-US" altLang="zh-CN" sz="2800" dirty="0" smtClean="0">
                <a:latin typeface="+mj-lt"/>
              </a:rPr>
              <a:t>Research method </a:t>
            </a:r>
            <a:endParaRPr lang="zh-CN" altLang="en-US" sz="2800" dirty="0" smtClean="0">
              <a:latin typeface="+mj-lt"/>
            </a:endParaRPr>
          </a:p>
          <a:p>
            <a:pPr lvl="1" eaLnBrk="1" hangingPunct="1">
              <a:defRPr/>
            </a:pPr>
            <a:r>
              <a:rPr lang="en-US" altLang="zh-CN" sz="2800" dirty="0" smtClean="0">
                <a:latin typeface="+mj-lt"/>
              </a:rPr>
              <a:t>Focused efforts at data gathering </a:t>
            </a:r>
          </a:p>
          <a:p>
            <a:pPr lvl="1" eaLnBrk="1" hangingPunct="1">
              <a:defRPr/>
            </a:pPr>
            <a:r>
              <a:rPr lang="en-US" altLang="zh-CN" sz="2800" dirty="0" smtClean="0">
                <a:latin typeface="+mj-lt"/>
              </a:rPr>
              <a:t>Group discussions </a:t>
            </a:r>
          </a:p>
          <a:p>
            <a:pPr lvl="1" eaLnBrk="1" hangingPunct="1">
              <a:defRPr/>
            </a:pPr>
            <a:r>
              <a:rPr lang="en-US" altLang="zh-CN" sz="2800" dirty="0" smtClean="0">
                <a:latin typeface="+mj-lt"/>
              </a:rPr>
              <a:t>Recruitment through a variety  of ways</a:t>
            </a:r>
            <a:endParaRPr lang="zh-CN" altLang="en-US" sz="2800" dirty="0" smtClean="0">
              <a:latin typeface="+mj-lt"/>
            </a:endParaRPr>
          </a:p>
        </p:txBody>
      </p:sp>
      <p:sp>
        <p:nvSpPr>
          <p:cNvPr id="29699" name="Rectangle 2"/>
          <p:cNvSpPr>
            <a:spLocks noGrp="1" noChangeArrowheads="1"/>
          </p:cNvSpPr>
          <p:nvPr>
            <p:ph type="title"/>
          </p:nvPr>
        </p:nvSpPr>
        <p:spPr>
          <a:xfrm>
            <a:off x="457200" y="274638"/>
            <a:ext cx="8686800" cy="1143000"/>
          </a:xfrm>
        </p:spPr>
        <p:txBody>
          <a:bodyPr/>
          <a:lstStyle/>
          <a:p>
            <a:pPr eaLnBrk="1" hangingPunct="1"/>
            <a:r>
              <a:rPr lang="en-US" altLang="zh-CN" sz="4000" b="1" dirty="0" smtClean="0">
                <a:ea typeface="SimSun" pitchFamily="2" charset="-122"/>
              </a:rPr>
              <a:t>Focus Groups</a:t>
            </a:r>
            <a:endParaRPr lang="en-US" altLang="zh-CN" sz="4000" dirty="0" smtClean="0">
              <a:ea typeface="SimSun" pitchFamily="2" charset="-122"/>
            </a:endParaRPr>
          </a:p>
        </p:txBody>
      </p:sp>
      <p:pic>
        <p:nvPicPr>
          <p:cNvPr id="4098" name="Picture 2" descr="C:\Users\Jason\AppData\Local\Microsoft\Windows\Temporary Internet Files\Content.IE5\5Y2U49YL\MP900422122[1].jpg"/>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5148064" y="3501008"/>
            <a:ext cx="3806647" cy="2507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44037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442539" y="1407965"/>
            <a:ext cx="5577261" cy="4611835"/>
          </a:xfrm>
        </p:spPr>
        <p:txBody>
          <a:bodyPr>
            <a:noAutofit/>
          </a:bodyPr>
          <a:lstStyle/>
          <a:p>
            <a:pPr eaLnBrk="1" fontAlgn="auto" hangingPunct="1">
              <a:lnSpc>
                <a:spcPct val="90000"/>
              </a:lnSpc>
              <a:spcAft>
                <a:spcPts val="0"/>
              </a:spcAft>
              <a:buClr>
                <a:srgbClr val="002060"/>
              </a:buClr>
              <a:defRPr/>
            </a:pPr>
            <a:r>
              <a:rPr lang="en-US" altLang="zh-CN" sz="2400" dirty="0" smtClean="0">
                <a:latin typeface="+mj-lt"/>
              </a:rPr>
              <a:t>Helps to identify problems that need to be addressed </a:t>
            </a:r>
            <a:endParaRPr lang="zh-CN" altLang="en-US" sz="2400" dirty="0" smtClean="0">
              <a:latin typeface="+mj-lt"/>
            </a:endParaRPr>
          </a:p>
          <a:p>
            <a:pPr eaLnBrk="1" fontAlgn="auto" hangingPunct="1">
              <a:lnSpc>
                <a:spcPct val="90000"/>
              </a:lnSpc>
              <a:spcAft>
                <a:spcPts val="0"/>
              </a:spcAft>
              <a:buClr>
                <a:srgbClr val="002060"/>
              </a:buClr>
              <a:defRPr/>
            </a:pPr>
            <a:r>
              <a:rPr lang="en-US" altLang="zh-CN" sz="2400" dirty="0" smtClean="0">
                <a:latin typeface="+mj-lt"/>
              </a:rPr>
              <a:t>Good for assessing the outcome of a program or intervention</a:t>
            </a:r>
          </a:p>
          <a:p>
            <a:pPr eaLnBrk="1" fontAlgn="auto" hangingPunct="1">
              <a:lnSpc>
                <a:spcPct val="90000"/>
              </a:lnSpc>
              <a:spcAft>
                <a:spcPts val="0"/>
              </a:spcAft>
              <a:buClr>
                <a:srgbClr val="002060"/>
              </a:buClr>
              <a:defRPr/>
            </a:pPr>
            <a:r>
              <a:rPr lang="en-US" altLang="zh-CN" sz="2400" dirty="0" smtClean="0">
                <a:latin typeface="+mj-lt"/>
              </a:rPr>
              <a:t>Helps understand complex behaviors and motivation</a:t>
            </a:r>
            <a:endParaRPr lang="zh-CN" altLang="en-US" sz="2400" dirty="0" smtClean="0">
              <a:latin typeface="+mj-lt"/>
            </a:endParaRPr>
          </a:p>
          <a:p>
            <a:pPr eaLnBrk="1" fontAlgn="auto" hangingPunct="1">
              <a:lnSpc>
                <a:spcPct val="90000"/>
              </a:lnSpc>
              <a:spcAft>
                <a:spcPts val="0"/>
              </a:spcAft>
              <a:buClr>
                <a:srgbClr val="002060"/>
              </a:buClr>
              <a:defRPr/>
            </a:pPr>
            <a:r>
              <a:rPr lang="en-US" altLang="zh-CN" sz="2400" dirty="0" smtClean="0">
                <a:latin typeface="+mj-lt"/>
              </a:rPr>
              <a:t>A way to receive feedback on materials, plans or policies                and to inform survey design</a:t>
            </a:r>
            <a:endParaRPr lang="zh-CN" altLang="en-US" sz="2400" dirty="0" smtClean="0">
              <a:latin typeface="+mj-lt"/>
            </a:endParaRPr>
          </a:p>
        </p:txBody>
      </p:sp>
      <p:sp>
        <p:nvSpPr>
          <p:cNvPr id="30723" name="Rectangle 2"/>
          <p:cNvSpPr>
            <a:spLocks noGrp="1" noChangeArrowheads="1"/>
          </p:cNvSpPr>
          <p:nvPr>
            <p:ph type="title"/>
          </p:nvPr>
        </p:nvSpPr>
        <p:spPr>
          <a:xfrm>
            <a:off x="457200" y="274638"/>
            <a:ext cx="8686800" cy="1143000"/>
          </a:xfrm>
        </p:spPr>
        <p:txBody>
          <a:bodyPr/>
          <a:lstStyle/>
          <a:p>
            <a:pPr eaLnBrk="1" hangingPunct="1"/>
            <a:r>
              <a:rPr lang="en-US" altLang="zh-CN" sz="4000" b="1" smtClean="0">
                <a:ea typeface="SimSun" pitchFamily="2" charset="-122"/>
              </a:rPr>
              <a:t>Focus Groups – pros</a:t>
            </a:r>
            <a:endParaRPr lang="en-US" altLang="zh-CN" sz="4000" smtClean="0">
              <a:ea typeface="SimSun" pitchFamily="2" charset="-122"/>
            </a:endParaRPr>
          </a:p>
        </p:txBody>
      </p:sp>
      <p:pic>
        <p:nvPicPr>
          <p:cNvPr id="7" name="Picture 2" descr="C:\Users\Jason\AppData\Local\Microsoft\Windows\Temporary Internet Files\Content.IE5\5Y2U49YL\MP900422122[1].jpg"/>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5148064" y="3501008"/>
            <a:ext cx="3806647" cy="2507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64738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442540" y="1196752"/>
            <a:ext cx="4561508" cy="4611835"/>
          </a:xfrm>
        </p:spPr>
        <p:txBody>
          <a:bodyPr/>
          <a:lstStyle/>
          <a:p>
            <a:pPr eaLnBrk="1" hangingPunct="1">
              <a:defRPr/>
            </a:pPr>
            <a:r>
              <a:rPr lang="en-US" altLang="zh-CN" dirty="0" smtClean="0">
                <a:latin typeface="+mj-lt"/>
              </a:rPr>
              <a:t>Focus groups are inappropriate if topic is</a:t>
            </a:r>
          </a:p>
          <a:p>
            <a:pPr lvl="1" eaLnBrk="1" hangingPunct="1">
              <a:defRPr/>
            </a:pPr>
            <a:r>
              <a:rPr lang="en-US" altLang="zh-CN" dirty="0" smtClean="0">
                <a:latin typeface="+mj-lt"/>
              </a:rPr>
              <a:t>Private or sensitive</a:t>
            </a:r>
          </a:p>
          <a:p>
            <a:pPr lvl="1" eaLnBrk="1" hangingPunct="1">
              <a:defRPr/>
            </a:pPr>
            <a:r>
              <a:rPr lang="en-US" altLang="zh-CN" dirty="0" smtClean="0">
                <a:latin typeface="+mj-lt"/>
              </a:rPr>
              <a:t>Diverse or broad enough to have unpredictable responses</a:t>
            </a:r>
          </a:p>
          <a:p>
            <a:pPr lvl="1" eaLnBrk="1" hangingPunct="1">
              <a:defRPr/>
            </a:pPr>
            <a:r>
              <a:rPr lang="en-US" altLang="zh-CN" dirty="0" smtClean="0">
                <a:latin typeface="+mj-lt"/>
              </a:rPr>
              <a:t>Quantitative and requires statistical data</a:t>
            </a:r>
          </a:p>
          <a:p>
            <a:pPr eaLnBrk="1" hangingPunct="1">
              <a:defRPr/>
            </a:pPr>
            <a:r>
              <a:rPr lang="en-US" altLang="zh-CN" dirty="0" smtClean="0">
                <a:latin typeface="+mj-lt"/>
              </a:rPr>
              <a:t>Focus groups must be moderated</a:t>
            </a:r>
          </a:p>
          <a:p>
            <a:pPr eaLnBrk="1" hangingPunct="1">
              <a:defRPr/>
            </a:pPr>
            <a:r>
              <a:rPr lang="en-US" altLang="zh-CN" dirty="0" smtClean="0">
                <a:latin typeface="+mj-lt"/>
              </a:rPr>
              <a:t>Focus groups require some data analysis</a:t>
            </a:r>
            <a:endParaRPr lang="zh-CN" altLang="en-US" dirty="0" smtClean="0">
              <a:latin typeface="+mj-lt"/>
            </a:endParaRPr>
          </a:p>
        </p:txBody>
      </p:sp>
      <p:sp>
        <p:nvSpPr>
          <p:cNvPr id="31747" name="Rectangle 2"/>
          <p:cNvSpPr>
            <a:spLocks noGrp="1" noChangeArrowheads="1"/>
          </p:cNvSpPr>
          <p:nvPr>
            <p:ph type="title"/>
          </p:nvPr>
        </p:nvSpPr>
        <p:spPr>
          <a:xfrm>
            <a:off x="457200" y="274638"/>
            <a:ext cx="8686800" cy="1143000"/>
          </a:xfrm>
        </p:spPr>
        <p:txBody>
          <a:bodyPr/>
          <a:lstStyle/>
          <a:p>
            <a:pPr eaLnBrk="1" hangingPunct="1"/>
            <a:r>
              <a:rPr lang="en-US" altLang="zh-CN" sz="4000" b="1" smtClean="0">
                <a:ea typeface="SimSun" pitchFamily="2" charset="-122"/>
              </a:rPr>
              <a:t>Focus Groups – cons</a:t>
            </a:r>
            <a:endParaRPr lang="en-US" altLang="zh-CN" sz="4000" smtClean="0">
              <a:ea typeface="SimSun" pitchFamily="2" charset="-122"/>
            </a:endParaRPr>
          </a:p>
        </p:txBody>
      </p:sp>
      <p:pic>
        <p:nvPicPr>
          <p:cNvPr id="6" name="Picture 2" descr="C:\Users\Jason\AppData\Local\Microsoft\Windows\Temporary Internet Files\Content.IE5\5Y2U49YL\MP900422122[1].jpg"/>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5148064" y="3501008"/>
            <a:ext cx="3806647" cy="2507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69501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Jason\AppData\Local\Microsoft\Windows\Temporary Internet Files\Content.IE5\5Y2U49YL\MC9003833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1196752"/>
            <a:ext cx="5978543"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530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dirty="0" smtClean="0">
                <a:solidFill>
                  <a:schemeClr val="tx1"/>
                </a:solidFill>
              </a:rPr>
              <a:t>Learning o</a:t>
            </a:r>
            <a:r>
              <a:rPr lang="en-GB" dirty="0" smtClean="0">
                <a:solidFill>
                  <a:schemeClr val="tx1"/>
                </a:solidFill>
              </a:rPr>
              <a:t>bjectives</a:t>
            </a:r>
            <a:endParaRPr lang="en-US" dirty="0" smtClean="0">
              <a:solidFill>
                <a:schemeClr val="tx1"/>
              </a:solidFill>
            </a:endParaRPr>
          </a:p>
        </p:txBody>
      </p:sp>
      <p:sp>
        <p:nvSpPr>
          <p:cNvPr id="888835" name="Rectangle 3"/>
          <p:cNvSpPr>
            <a:spLocks noGrp="1" noChangeArrowheads="1"/>
          </p:cNvSpPr>
          <p:nvPr>
            <p:ph type="body" idx="1"/>
          </p:nvPr>
        </p:nvSpPr>
        <p:spPr>
          <a:xfrm>
            <a:off x="405888" y="2064743"/>
            <a:ext cx="8291501" cy="3036641"/>
          </a:xfrm>
        </p:spPr>
        <p:txBody>
          <a:bodyPr/>
          <a:lstStyle/>
          <a:p>
            <a:pPr marL="0" indent="0" eaLnBrk="1" hangingPunct="1">
              <a:lnSpc>
                <a:spcPct val="80000"/>
              </a:lnSpc>
              <a:buClr>
                <a:srgbClr val="000066"/>
              </a:buClr>
              <a:buNone/>
              <a:defRPr/>
            </a:pPr>
            <a:r>
              <a:rPr lang="fr-FR" altLang="sv-SE" dirty="0" smtClean="0"/>
              <a:t>At the end of the session </a:t>
            </a:r>
            <a:r>
              <a:rPr lang="fr-FR" altLang="sv-SE" dirty="0" err="1" smtClean="0"/>
              <a:t>you</a:t>
            </a:r>
            <a:r>
              <a:rPr lang="fr-FR" altLang="sv-SE" dirty="0" smtClean="0"/>
              <a:t> </a:t>
            </a:r>
            <a:r>
              <a:rPr lang="fr-FR" altLang="sv-SE" dirty="0" err="1" smtClean="0"/>
              <a:t>will</a:t>
            </a:r>
            <a:r>
              <a:rPr lang="fr-FR" altLang="sv-SE" dirty="0" smtClean="0"/>
              <a:t> </a:t>
            </a:r>
            <a:r>
              <a:rPr lang="fr-FR" altLang="sv-SE" dirty="0" err="1" smtClean="0"/>
              <a:t>be</a:t>
            </a:r>
            <a:r>
              <a:rPr lang="fr-FR" altLang="sv-SE" dirty="0" smtClean="0"/>
              <a:t> able to:</a:t>
            </a:r>
            <a:endParaRPr lang="en-GB" altLang="sv-SE" dirty="0" smtClean="0"/>
          </a:p>
          <a:p>
            <a:pPr marL="467525" indent="-467525" eaLnBrk="1" hangingPunct="1">
              <a:lnSpc>
                <a:spcPct val="80000"/>
              </a:lnSpc>
              <a:buClr>
                <a:srgbClr val="000066"/>
              </a:buClr>
              <a:buFont typeface="Wingdings" pitchFamily="2" charset="2"/>
              <a:buAutoNum type="arabicPeriod"/>
              <a:defRPr/>
            </a:pPr>
            <a:r>
              <a:rPr lang="en-GB" altLang="sv-SE" dirty="0" smtClean="0"/>
              <a:t>Design </a:t>
            </a:r>
            <a:r>
              <a:rPr lang="en-GB" altLang="sv-SE" b="1" dirty="0" smtClean="0">
                <a:solidFill>
                  <a:srgbClr val="C00000"/>
                </a:solidFill>
              </a:rPr>
              <a:t>messages that will resonate </a:t>
            </a:r>
            <a:r>
              <a:rPr lang="en-GB" altLang="sv-SE" dirty="0" smtClean="0"/>
              <a:t>with your target audiences</a:t>
            </a:r>
            <a:endParaRPr lang="en-GB" altLang="sv-SE" b="1" dirty="0" smtClean="0">
              <a:solidFill>
                <a:srgbClr val="331DD3"/>
              </a:solidFill>
            </a:endParaRPr>
          </a:p>
          <a:p>
            <a:pPr marL="467525" indent="-467525" eaLnBrk="1" hangingPunct="1">
              <a:lnSpc>
                <a:spcPct val="80000"/>
              </a:lnSpc>
              <a:buClr>
                <a:srgbClr val="000066"/>
              </a:buClr>
              <a:buFont typeface="Wingdings" pitchFamily="2" charset="2"/>
              <a:buAutoNum type="arabicPeriod"/>
              <a:defRPr/>
            </a:pPr>
            <a:r>
              <a:rPr lang="en-GB" altLang="sv-SE" dirty="0" smtClean="0"/>
              <a:t>Use communication approaches that will </a:t>
            </a:r>
            <a:r>
              <a:rPr lang="en-GB" altLang="sv-SE" b="1" dirty="0" smtClean="0">
                <a:solidFill>
                  <a:srgbClr val="C00000"/>
                </a:solidFill>
              </a:rPr>
              <a:t>best enable audiences to remember</a:t>
            </a:r>
            <a:r>
              <a:rPr lang="en-GB" altLang="sv-SE" dirty="0" smtClean="0"/>
              <a:t> your messages. </a:t>
            </a:r>
          </a:p>
          <a:p>
            <a:pPr marL="467525" indent="-467525" eaLnBrk="1" hangingPunct="1">
              <a:lnSpc>
                <a:spcPct val="80000"/>
              </a:lnSpc>
              <a:buClr>
                <a:srgbClr val="000066"/>
              </a:buClr>
              <a:buFont typeface="Wingdings" pitchFamily="2" charset="2"/>
              <a:buAutoNum type="arabicPeriod"/>
              <a:defRPr/>
            </a:pPr>
            <a:r>
              <a:rPr lang="en-GB" altLang="sv-SE" dirty="0" smtClean="0"/>
              <a:t>Conduct message testing to </a:t>
            </a:r>
            <a:r>
              <a:rPr lang="en-GB" altLang="sv-SE" b="1" dirty="0" smtClean="0">
                <a:solidFill>
                  <a:srgbClr val="C00000"/>
                </a:solidFill>
              </a:rPr>
              <a:t>ensure messages are understood and can be acted upon</a:t>
            </a:r>
            <a:r>
              <a:rPr lang="en-GB" altLang="sv-SE" dirty="0" smtClean="0"/>
              <a:t>. </a:t>
            </a:r>
          </a:p>
          <a:p>
            <a:pPr marL="0" indent="0" eaLnBrk="1" hangingPunct="1">
              <a:lnSpc>
                <a:spcPct val="80000"/>
              </a:lnSpc>
              <a:buNone/>
              <a:defRPr/>
            </a:pPr>
            <a:endParaRPr lang="en-GB" altLang="sv-SE" b="1" dirty="0" smtClean="0">
              <a:solidFill>
                <a:srgbClr val="FF0000"/>
              </a:solidFill>
            </a:endParaRPr>
          </a:p>
          <a:p>
            <a:pPr marL="467525" indent="-467525" eaLnBrk="1" hangingPunct="1">
              <a:lnSpc>
                <a:spcPct val="80000"/>
              </a:lnSpc>
              <a:buFont typeface="Wingdings" pitchFamily="2" charset="2"/>
              <a:buAutoNum type="arabicPeriod"/>
              <a:defRPr/>
            </a:pPr>
            <a:endParaRPr lang="en-GB" altLang="sv-SE" b="1" dirty="0">
              <a:solidFill>
                <a:srgbClr val="FF0000"/>
              </a:solidFill>
            </a:endParaRPr>
          </a:p>
          <a:p>
            <a:pPr marL="467525" indent="-467525" eaLnBrk="1" hangingPunct="1">
              <a:lnSpc>
                <a:spcPct val="80000"/>
              </a:lnSpc>
              <a:buFont typeface="Wingdings" pitchFamily="2" charset="2"/>
              <a:buAutoNum type="arabicPeriod" startAt="2"/>
              <a:defRPr/>
            </a:pPr>
            <a:endParaRPr lang="en-GB" altLang="sv-SE" dirty="0" smtClean="0"/>
          </a:p>
          <a:p>
            <a:pPr marL="467525" indent="-467525" eaLnBrk="1" hangingPunct="1">
              <a:lnSpc>
                <a:spcPct val="80000"/>
              </a:lnSpc>
              <a:buNone/>
              <a:defRPr/>
            </a:pPr>
            <a:endParaRPr lang="en-US" altLang="sv-SE" dirty="0" smtClean="0"/>
          </a:p>
        </p:txBody>
      </p:sp>
    </p:spTree>
    <p:extLst>
      <p:ext uri="{BB962C8B-B14F-4D97-AF65-F5344CB8AC3E}">
        <p14:creationId xmlns:p14="http://schemas.microsoft.com/office/powerpoint/2010/main" val="908394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7" dur="500"/>
                                        <p:tgtEl>
                                          <p:spTgt spid="8888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88835">
                                            <p:txEl>
                                              <p:pRg st="3" end="3"/>
                                            </p:txEl>
                                          </p:spTgt>
                                        </p:tgtEl>
                                        <p:attrNameLst>
                                          <p:attrName>style.visibility</p:attrName>
                                        </p:attrNameLst>
                                      </p:cBhvr>
                                      <p:to>
                                        <p:strVal val="visible"/>
                                      </p:to>
                                    </p:set>
                                    <p:animEffect transition="in" filter="blinds(horizontal)">
                                      <p:cBhvr>
                                        <p:cTn id="22" dur="500"/>
                                        <p:tgtEl>
                                          <p:spTgt spid="8888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smtClean="0">
                <a:solidFill>
                  <a:srgbClr val="FFFFFF"/>
                </a:solidFill>
                <a:ea typeface="+mj-ea"/>
              </a:rPr>
              <a:t>The Basics of Messaging </a:t>
            </a:r>
            <a:endParaRPr lang="en-US" sz="4700" b="1" kern="0" dirty="0">
              <a:solidFill>
                <a:srgbClr val="FFFFFF"/>
              </a:solidFill>
              <a:ea typeface="+mj-ea"/>
            </a:endParaRPr>
          </a:p>
        </p:txBody>
      </p:sp>
      <p:pic>
        <p:nvPicPr>
          <p:cNvPr id="2051" name="Picture 3" descr="C:\Users\Jason\AppData\Local\Microsoft\Windows\Temporary Internet Files\Content.IE5\QBPXTRZJ\MC90007870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90398" y="3168806"/>
            <a:ext cx="4963204" cy="2924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735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71334">
            <a:off x="6923999" y="1353034"/>
            <a:ext cx="1754526" cy="1754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8" name="Title 1"/>
          <p:cNvSpPr>
            <a:spLocks noGrp="1"/>
          </p:cNvSpPr>
          <p:nvPr>
            <p:ph type="title"/>
          </p:nvPr>
        </p:nvSpPr>
        <p:spPr/>
        <p:txBody>
          <a:bodyPr/>
          <a:lstStyle/>
          <a:p>
            <a:r>
              <a:rPr lang="en-GB" dirty="0" smtClean="0"/>
              <a:t>The 3 C's of communications</a:t>
            </a:r>
          </a:p>
        </p:txBody>
      </p:sp>
      <p:sp>
        <p:nvSpPr>
          <p:cNvPr id="14339" name="Content Placeholder 2"/>
          <p:cNvSpPr>
            <a:spLocks noGrp="1"/>
          </p:cNvSpPr>
          <p:nvPr>
            <p:ph idx="1"/>
          </p:nvPr>
        </p:nvSpPr>
        <p:spPr/>
        <p:txBody>
          <a:bodyPr/>
          <a:lstStyle/>
          <a:p>
            <a:r>
              <a:rPr lang="en-US" dirty="0" smtClean="0"/>
              <a:t>Content</a:t>
            </a:r>
          </a:p>
          <a:p>
            <a:pPr lvl="1"/>
            <a:r>
              <a:rPr lang="en-US" dirty="0" smtClean="0"/>
              <a:t>Explicit information</a:t>
            </a:r>
          </a:p>
          <a:p>
            <a:pPr lvl="1"/>
            <a:r>
              <a:rPr lang="en-US" dirty="0" smtClean="0"/>
              <a:t>Accuracy is key    </a:t>
            </a:r>
          </a:p>
          <a:p>
            <a:r>
              <a:rPr lang="en-US" dirty="0" smtClean="0"/>
              <a:t>Context</a:t>
            </a:r>
          </a:p>
          <a:p>
            <a:pPr lvl="1"/>
            <a:r>
              <a:rPr lang="en-US" dirty="0" smtClean="0"/>
              <a:t>Culture, beliefs,  and previously received  information  shape understanding of messages </a:t>
            </a:r>
          </a:p>
          <a:p>
            <a:r>
              <a:rPr lang="en-US" dirty="0" smtClean="0"/>
              <a:t>Connection (relationship)</a:t>
            </a:r>
          </a:p>
          <a:p>
            <a:pPr lvl="1"/>
            <a:r>
              <a:rPr lang="en-US" dirty="0" smtClean="0"/>
              <a:t>respect &amp; caring</a:t>
            </a:r>
          </a:p>
          <a:p>
            <a:pPr lvl="1"/>
            <a:r>
              <a:rPr lang="en-US" dirty="0" smtClean="0"/>
              <a:t>power</a:t>
            </a:r>
          </a:p>
          <a:p>
            <a:pPr lvl="1"/>
            <a:r>
              <a:rPr lang="en-US" dirty="0" smtClean="0"/>
              <a:t>relationship about working together ---</a:t>
            </a:r>
            <a:endParaRPr lang="en-GB" dirty="0" smtClean="0"/>
          </a:p>
        </p:txBody>
      </p:sp>
    </p:spTree>
    <p:extLst>
      <p:ext uri="{BB962C8B-B14F-4D97-AF65-F5344CB8AC3E}">
        <p14:creationId xmlns:p14="http://schemas.microsoft.com/office/powerpoint/2010/main" val="179765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99557" y="444917"/>
            <a:ext cx="8229057" cy="717045"/>
          </a:xfrm>
        </p:spPr>
        <p:txBody>
          <a:bodyPr anchor="t"/>
          <a:lstStyle/>
          <a:p>
            <a:pPr eaLnBrk="1" hangingPunct="1">
              <a:defRPr/>
            </a:pPr>
            <a:r>
              <a:rPr lang="en-GB" dirty="0" smtClean="0">
                <a:effectLst>
                  <a:outerShdw blurRad="38100" dist="38100" dir="2700000" algn="tl">
                    <a:srgbClr val="C0C0C0"/>
                  </a:outerShdw>
                </a:effectLst>
              </a:rPr>
              <a:t>Checklist: developing Messages </a:t>
            </a:r>
            <a:endParaRPr lang="en-US" dirty="0" smtClean="0">
              <a:effectLst>
                <a:outerShdw blurRad="38100" dist="38100" dir="2700000" algn="tl">
                  <a:srgbClr val="C0C0C0"/>
                </a:outerShdw>
              </a:effectLst>
            </a:endParaRPr>
          </a:p>
        </p:txBody>
      </p:sp>
      <p:pic>
        <p:nvPicPr>
          <p:cNvPr id="4" name="Picture 5" descr="C:\Users\Jason\AppData\Local\Microsoft\Windows\Temporary Internet Files\Content.IE5\Y03VM7HZ\MP90044231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3933056"/>
            <a:ext cx="2951820" cy="19678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5363" name="Rectangle 3"/>
          <p:cNvSpPr>
            <a:spLocks noGrp="1" noChangeArrowheads="1"/>
          </p:cNvSpPr>
          <p:nvPr>
            <p:ph type="body" sz="half" idx="2"/>
          </p:nvPr>
        </p:nvSpPr>
        <p:spPr>
          <a:xfrm>
            <a:off x="610867" y="1564848"/>
            <a:ext cx="7777016" cy="3952384"/>
          </a:xfrm>
        </p:spPr>
        <p:txBody>
          <a:bodyPr/>
          <a:lstStyle/>
          <a:p>
            <a:pPr marL="400525" indent="-400525" eaLnBrk="1" hangingPunct="1">
              <a:lnSpc>
                <a:spcPct val="80000"/>
              </a:lnSpc>
              <a:buFont typeface="Arial" charset="0"/>
              <a:buAutoNum type="arabicPeriod"/>
            </a:pPr>
            <a:r>
              <a:rPr lang="en-GB" altLang="zh-CN" sz="2000" b="1" dirty="0">
                <a:solidFill>
                  <a:srgbClr val="002060"/>
                </a:solidFill>
                <a:ea typeface="SimSun" pitchFamily="2" charset="-122"/>
              </a:rPr>
              <a:t>Are the messages understandable?</a:t>
            </a:r>
          </a:p>
          <a:p>
            <a:pPr marL="923430" lvl="1" indent="-400525" eaLnBrk="1" hangingPunct="1">
              <a:lnSpc>
                <a:spcPct val="80000"/>
              </a:lnSpc>
            </a:pPr>
            <a:r>
              <a:rPr lang="en-GB" altLang="zh-CN" sz="2000" b="1" dirty="0">
                <a:solidFill>
                  <a:srgbClr val="002060"/>
                </a:solidFill>
                <a:ea typeface="SimSun" pitchFamily="2" charset="-122"/>
              </a:rPr>
              <a:t>Avoid jargon and technical language</a:t>
            </a:r>
          </a:p>
          <a:p>
            <a:pPr marL="400525" indent="-400525" eaLnBrk="1" hangingPunct="1">
              <a:lnSpc>
                <a:spcPct val="80000"/>
              </a:lnSpc>
              <a:buFont typeface="Arial" charset="0"/>
              <a:buAutoNum type="arabicPeriod"/>
            </a:pPr>
            <a:r>
              <a:rPr lang="en-GB" altLang="zh-CN" sz="2000" b="1" dirty="0">
                <a:solidFill>
                  <a:srgbClr val="002060"/>
                </a:solidFill>
                <a:ea typeface="SimSun" pitchFamily="2" charset="-122"/>
              </a:rPr>
              <a:t>Are the messages complete, honest and open?</a:t>
            </a:r>
          </a:p>
          <a:p>
            <a:pPr marL="923430" lvl="1" indent="-400525" eaLnBrk="1" hangingPunct="1">
              <a:lnSpc>
                <a:spcPct val="80000"/>
              </a:lnSpc>
            </a:pPr>
            <a:r>
              <a:rPr lang="en-GB" altLang="zh-CN" sz="2000" b="1" dirty="0">
                <a:solidFill>
                  <a:srgbClr val="002060"/>
                </a:solidFill>
                <a:ea typeface="SimSun" pitchFamily="2" charset="-122"/>
              </a:rPr>
              <a:t>Acknowledge uncertainty</a:t>
            </a:r>
          </a:p>
          <a:p>
            <a:pPr marL="923430" lvl="1" indent="-400525" eaLnBrk="1" hangingPunct="1">
              <a:lnSpc>
                <a:spcPct val="80000"/>
              </a:lnSpc>
            </a:pPr>
            <a:r>
              <a:rPr lang="en-GB" altLang="zh-CN" sz="2000" b="1" dirty="0">
                <a:solidFill>
                  <a:srgbClr val="002060"/>
                </a:solidFill>
                <a:ea typeface="SimSun" pitchFamily="2" charset="-122"/>
              </a:rPr>
              <a:t>Acknowledge mistakes</a:t>
            </a:r>
          </a:p>
          <a:p>
            <a:pPr marL="923430" lvl="1" indent="-400525" eaLnBrk="1" hangingPunct="1">
              <a:lnSpc>
                <a:spcPct val="80000"/>
              </a:lnSpc>
            </a:pPr>
            <a:r>
              <a:rPr lang="en-GB" altLang="zh-CN" sz="2000" b="1" dirty="0">
                <a:solidFill>
                  <a:srgbClr val="002060"/>
                </a:solidFill>
                <a:ea typeface="SimSun" pitchFamily="2" charset="-122"/>
              </a:rPr>
              <a:t>Acknowledge what you don't know</a:t>
            </a:r>
          </a:p>
          <a:p>
            <a:pPr marL="923430" lvl="1" indent="-400525" eaLnBrk="1" hangingPunct="1">
              <a:lnSpc>
                <a:spcPct val="80000"/>
              </a:lnSpc>
            </a:pPr>
            <a:r>
              <a:rPr lang="en-GB" altLang="zh-CN" sz="2000" b="1" dirty="0">
                <a:solidFill>
                  <a:srgbClr val="002060"/>
                </a:solidFill>
                <a:ea typeface="SimSun" pitchFamily="2" charset="-122"/>
              </a:rPr>
              <a:t>Don't speculate</a:t>
            </a:r>
          </a:p>
          <a:p>
            <a:pPr marL="400525" indent="-400525" eaLnBrk="1" hangingPunct="1">
              <a:lnSpc>
                <a:spcPct val="80000"/>
              </a:lnSpc>
              <a:buFont typeface="Arial" charset="0"/>
              <a:buAutoNum type="arabicPeriod"/>
            </a:pPr>
            <a:r>
              <a:rPr lang="en-GB" altLang="zh-CN" sz="2000" b="1" dirty="0">
                <a:solidFill>
                  <a:srgbClr val="002060"/>
                </a:solidFill>
                <a:ea typeface="SimSun" pitchFamily="2" charset="-122"/>
              </a:rPr>
              <a:t>Are the messages respectful of concerns?</a:t>
            </a:r>
          </a:p>
          <a:p>
            <a:pPr marL="923430" lvl="1" indent="-400525" eaLnBrk="1" hangingPunct="1">
              <a:lnSpc>
                <a:spcPct val="80000"/>
              </a:lnSpc>
            </a:pPr>
            <a:r>
              <a:rPr lang="en-GB" altLang="zh-CN" sz="2000" b="1" dirty="0">
                <a:solidFill>
                  <a:srgbClr val="002060"/>
                </a:solidFill>
                <a:ea typeface="SimSun" pitchFamily="2" charset="-122"/>
              </a:rPr>
              <a:t>Concerns about their health </a:t>
            </a:r>
          </a:p>
          <a:p>
            <a:pPr marL="923430" lvl="1" indent="-400525" eaLnBrk="1" hangingPunct="1">
              <a:lnSpc>
                <a:spcPct val="80000"/>
              </a:lnSpc>
            </a:pPr>
            <a:r>
              <a:rPr lang="en-GB" altLang="zh-CN" sz="2000" b="1" dirty="0">
                <a:solidFill>
                  <a:srgbClr val="002060"/>
                </a:solidFill>
                <a:ea typeface="SimSun" pitchFamily="2" charset="-122"/>
              </a:rPr>
              <a:t>Concerns about fairness</a:t>
            </a:r>
          </a:p>
          <a:p>
            <a:pPr marL="923430" lvl="1" indent="-400525" eaLnBrk="1" hangingPunct="1">
              <a:lnSpc>
                <a:spcPct val="80000"/>
              </a:lnSpc>
            </a:pPr>
            <a:r>
              <a:rPr lang="en-GB" altLang="zh-CN" sz="2000" b="1" dirty="0">
                <a:solidFill>
                  <a:srgbClr val="002060"/>
                </a:solidFill>
                <a:ea typeface="SimSun" pitchFamily="2" charset="-122"/>
              </a:rPr>
              <a:t>Concerns about the </a:t>
            </a:r>
            <a:r>
              <a:rPr lang="en-GB" altLang="zh-CN" sz="2000" b="1" dirty="0" smtClean="0">
                <a:solidFill>
                  <a:srgbClr val="002060"/>
                </a:solidFill>
                <a:ea typeface="SimSun" pitchFamily="2" charset="-122"/>
              </a:rPr>
              <a:t>future</a:t>
            </a:r>
            <a:endParaRPr lang="en-GB" altLang="zh-CN" sz="2000" b="1" dirty="0">
              <a:solidFill>
                <a:srgbClr val="002060"/>
              </a:solidFill>
              <a:ea typeface="SimSun" pitchFamily="2" charset="-122"/>
            </a:endParaRPr>
          </a:p>
        </p:txBody>
      </p:sp>
    </p:spTree>
    <p:extLst>
      <p:ext uri="{BB962C8B-B14F-4D97-AF65-F5344CB8AC3E}">
        <p14:creationId xmlns:p14="http://schemas.microsoft.com/office/powerpoint/2010/main" val="283586487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99557" y="444917"/>
            <a:ext cx="8229057" cy="717045"/>
          </a:xfrm>
        </p:spPr>
        <p:txBody>
          <a:bodyPr anchor="t"/>
          <a:lstStyle/>
          <a:p>
            <a:pPr eaLnBrk="1" hangingPunct="1">
              <a:defRPr/>
            </a:pPr>
            <a:r>
              <a:rPr lang="en-GB" dirty="0" smtClean="0">
                <a:effectLst>
                  <a:outerShdw blurRad="38100" dist="38100" dir="2700000" algn="tl">
                    <a:srgbClr val="C0C0C0"/>
                  </a:outerShdw>
                </a:effectLst>
              </a:rPr>
              <a:t>Checklist: developing Messages </a:t>
            </a:r>
            <a:endParaRPr lang="en-US" dirty="0" smtClean="0">
              <a:effectLst>
                <a:outerShdw blurRad="38100" dist="38100" dir="2700000" algn="tl">
                  <a:srgbClr val="C0C0C0"/>
                </a:outerShdw>
              </a:effectLst>
            </a:endParaRPr>
          </a:p>
        </p:txBody>
      </p:sp>
      <p:sp>
        <p:nvSpPr>
          <p:cNvPr id="15363" name="Rectangle 3"/>
          <p:cNvSpPr>
            <a:spLocks noGrp="1" noChangeArrowheads="1"/>
          </p:cNvSpPr>
          <p:nvPr>
            <p:ph type="body" sz="half" idx="2"/>
          </p:nvPr>
        </p:nvSpPr>
        <p:spPr>
          <a:xfrm>
            <a:off x="610867" y="1564848"/>
            <a:ext cx="7777016" cy="3952384"/>
          </a:xfrm>
        </p:spPr>
        <p:txBody>
          <a:bodyPr/>
          <a:lstStyle/>
          <a:p>
            <a:pPr marL="457200" indent="-457200" eaLnBrk="1" hangingPunct="1">
              <a:lnSpc>
                <a:spcPct val="80000"/>
              </a:lnSpc>
              <a:buFont typeface="+mj-lt"/>
              <a:buAutoNum type="arabicPeriod" startAt="4"/>
            </a:pPr>
            <a:r>
              <a:rPr lang="en-GB" altLang="zh-CN" sz="2000" b="1" dirty="0" smtClean="0">
                <a:solidFill>
                  <a:srgbClr val="002060"/>
                </a:solidFill>
                <a:ea typeface="SimSun" pitchFamily="2" charset="-122"/>
              </a:rPr>
              <a:t>Are </a:t>
            </a:r>
            <a:r>
              <a:rPr lang="en-GB" altLang="zh-CN" sz="2000" b="1" dirty="0">
                <a:solidFill>
                  <a:srgbClr val="002060"/>
                </a:solidFill>
                <a:ea typeface="SimSun" pitchFamily="2" charset="-122"/>
              </a:rPr>
              <a:t>the messages sensitive to cultural practices?</a:t>
            </a:r>
          </a:p>
          <a:p>
            <a:pPr marL="457200" indent="-457200" eaLnBrk="1" hangingPunct="1">
              <a:lnSpc>
                <a:spcPct val="80000"/>
              </a:lnSpc>
              <a:buFont typeface="+mj-lt"/>
              <a:buAutoNum type="arabicPeriod" startAt="4"/>
            </a:pPr>
            <a:r>
              <a:rPr lang="en-GB" altLang="zh-CN" sz="2000" b="1" dirty="0">
                <a:solidFill>
                  <a:srgbClr val="002060"/>
                </a:solidFill>
                <a:ea typeface="SimSun" pitchFamily="2" charset="-122"/>
              </a:rPr>
              <a:t>Do the messages express </a:t>
            </a:r>
            <a:r>
              <a:rPr lang="en-GB" altLang="zh-CN" sz="2000" b="1" u="sng" dirty="0">
                <a:solidFill>
                  <a:srgbClr val="002060"/>
                </a:solidFill>
                <a:ea typeface="SimSun" pitchFamily="2" charset="-122"/>
              </a:rPr>
              <a:t>empathy</a:t>
            </a:r>
            <a:r>
              <a:rPr lang="en-GB" altLang="zh-CN" sz="2000" b="1" dirty="0">
                <a:solidFill>
                  <a:srgbClr val="002060"/>
                </a:solidFill>
                <a:ea typeface="SimSun" pitchFamily="2" charset="-122"/>
              </a:rPr>
              <a:t> for </a:t>
            </a:r>
            <a:r>
              <a:rPr lang="en-GB" altLang="zh-CN" sz="2000" b="1" dirty="0" smtClean="0">
                <a:solidFill>
                  <a:srgbClr val="002060"/>
                </a:solidFill>
                <a:ea typeface="SimSun" pitchFamily="2" charset="-122"/>
              </a:rPr>
              <a:t>victims and those affected?</a:t>
            </a:r>
          </a:p>
          <a:p>
            <a:pPr marL="457200" indent="-457200" eaLnBrk="1" hangingPunct="1">
              <a:lnSpc>
                <a:spcPct val="80000"/>
              </a:lnSpc>
              <a:buFont typeface="+mj-lt"/>
              <a:buAutoNum type="arabicPeriod" startAt="4"/>
            </a:pPr>
            <a:r>
              <a:rPr lang="en-GB" altLang="sv-SE" sz="2000" b="1" dirty="0" smtClean="0">
                <a:solidFill>
                  <a:srgbClr val="002060"/>
                </a:solidFill>
                <a:ea typeface="SimSun" pitchFamily="2" charset="-122"/>
                <a:sym typeface="Symbol" pitchFamily="18" charset="2"/>
              </a:rPr>
              <a:t>Are they short and to the point?</a:t>
            </a:r>
          </a:p>
          <a:p>
            <a:pPr marL="457200" indent="-457200" eaLnBrk="1" hangingPunct="1">
              <a:lnSpc>
                <a:spcPct val="80000"/>
              </a:lnSpc>
              <a:buFont typeface="+mj-lt"/>
              <a:buAutoNum type="arabicPeriod" startAt="4"/>
            </a:pPr>
            <a:r>
              <a:rPr lang="en-GB" altLang="sv-SE" sz="2000" b="1" dirty="0" smtClean="0">
                <a:solidFill>
                  <a:srgbClr val="002060"/>
                </a:solidFill>
                <a:ea typeface="SimSun" pitchFamily="2" charset="-122"/>
                <a:sym typeface="Symbol" pitchFamily="18" charset="2"/>
              </a:rPr>
              <a:t>Do they avoid negative terms (not, never, no…)?</a:t>
            </a:r>
          </a:p>
          <a:p>
            <a:pPr marL="457200" indent="-457200" eaLnBrk="1" hangingPunct="1">
              <a:lnSpc>
                <a:spcPct val="80000"/>
              </a:lnSpc>
              <a:buFont typeface="+mj-lt"/>
              <a:buAutoNum type="arabicPeriod" startAt="4"/>
            </a:pPr>
            <a:r>
              <a:rPr lang="en-GB" altLang="sv-SE" sz="2000" b="1" dirty="0" smtClean="0">
                <a:solidFill>
                  <a:srgbClr val="002060"/>
                </a:solidFill>
                <a:ea typeface="SimSun" pitchFamily="2" charset="-122"/>
                <a:sym typeface="Symbol" pitchFamily="18" charset="2"/>
              </a:rPr>
              <a:t>Do they avoid absolute terms (always, never, absolutely certain…)?</a:t>
            </a:r>
            <a:endParaRPr lang="en-GB" altLang="sv-SE" sz="2000" b="1" dirty="0">
              <a:solidFill>
                <a:srgbClr val="002060"/>
              </a:solidFill>
              <a:sym typeface="Symbol" pitchFamily="18" charset="2"/>
            </a:endParaRPr>
          </a:p>
        </p:txBody>
      </p:sp>
      <p:pic>
        <p:nvPicPr>
          <p:cNvPr id="8" name="Picture 5" descr="C:\Users\Jason\AppData\Local\Microsoft\Windows\Temporary Internet Files\Content.IE5\Y03VM7HZ\MP90044231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3933056"/>
            <a:ext cx="2951820" cy="19678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92576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dirty="0" smtClean="0"/>
              <a:t>ACCA model</a:t>
            </a:r>
          </a:p>
        </p:txBody>
      </p:sp>
      <p:grpSp>
        <p:nvGrpSpPr>
          <p:cNvPr id="37891" name="Group 2"/>
          <p:cNvGrpSpPr>
            <a:grpSpLocks/>
          </p:cNvGrpSpPr>
          <p:nvPr/>
        </p:nvGrpSpPr>
        <p:grpSpPr bwMode="auto">
          <a:xfrm>
            <a:off x="195477" y="4869569"/>
            <a:ext cx="2998679" cy="819274"/>
            <a:chOff x="3873064" y="461633"/>
            <a:chExt cx="2997692" cy="819681"/>
          </a:xfrm>
        </p:grpSpPr>
        <p:sp>
          <p:nvSpPr>
            <p:cNvPr id="4" name="Rounded Rectangle 3"/>
            <p:cNvSpPr/>
            <p:nvPr/>
          </p:nvSpPr>
          <p:spPr>
            <a:xfrm>
              <a:off x="3873064" y="461633"/>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Rounded Rectangle 4"/>
            <p:cNvSpPr/>
            <p:nvPr/>
          </p:nvSpPr>
          <p:spPr>
            <a:xfrm>
              <a:off x="3912418" y="501969"/>
              <a:ext cx="2918983"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A</a:t>
              </a:r>
              <a:r>
                <a:rPr lang="en-GB" sz="2700" dirty="0">
                  <a:solidFill>
                    <a:srgbClr val="000000">
                      <a:hueOff val="0"/>
                      <a:satOff val="0"/>
                      <a:lumOff val="0"/>
                      <a:alphaOff val="0"/>
                    </a:srgbClr>
                  </a:solidFill>
                </a:rPr>
                <a:t>wareness</a:t>
              </a:r>
            </a:p>
          </p:txBody>
        </p:sp>
      </p:grpSp>
      <p:grpSp>
        <p:nvGrpSpPr>
          <p:cNvPr id="37892" name="Group 5"/>
          <p:cNvGrpSpPr>
            <a:grpSpLocks/>
          </p:cNvGrpSpPr>
          <p:nvPr/>
        </p:nvGrpSpPr>
        <p:grpSpPr bwMode="auto">
          <a:xfrm>
            <a:off x="2681028" y="3933667"/>
            <a:ext cx="2997321" cy="819274"/>
            <a:chOff x="3873064" y="1383775"/>
            <a:chExt cx="2997692" cy="819681"/>
          </a:xfrm>
        </p:grpSpPr>
        <p:sp>
          <p:nvSpPr>
            <p:cNvPr id="7" name="Rounded Rectangle 6"/>
            <p:cNvSpPr/>
            <p:nvPr/>
          </p:nvSpPr>
          <p:spPr>
            <a:xfrm>
              <a:off x="3873064" y="1383775"/>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ounded Rectangle 4"/>
            <p:cNvSpPr/>
            <p:nvPr/>
          </p:nvSpPr>
          <p:spPr>
            <a:xfrm>
              <a:off x="3912435" y="1424111"/>
              <a:ext cx="2918948"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C</a:t>
              </a:r>
              <a:r>
                <a:rPr lang="en-GB" sz="2700" dirty="0">
                  <a:solidFill>
                    <a:srgbClr val="000000">
                      <a:hueOff val="0"/>
                      <a:satOff val="0"/>
                      <a:lumOff val="0"/>
                      <a:alphaOff val="0"/>
                    </a:srgbClr>
                  </a:solidFill>
                </a:rPr>
                <a:t>omprehension</a:t>
              </a:r>
            </a:p>
          </p:txBody>
        </p:sp>
      </p:grpSp>
      <p:grpSp>
        <p:nvGrpSpPr>
          <p:cNvPr id="37893" name="Group 8"/>
          <p:cNvGrpSpPr>
            <a:grpSpLocks/>
          </p:cNvGrpSpPr>
          <p:nvPr/>
        </p:nvGrpSpPr>
        <p:grpSpPr bwMode="auto">
          <a:xfrm>
            <a:off x="4132176" y="3019365"/>
            <a:ext cx="2997321" cy="819273"/>
            <a:chOff x="3873064" y="2305917"/>
            <a:chExt cx="2997692" cy="819681"/>
          </a:xfrm>
        </p:grpSpPr>
        <p:sp>
          <p:nvSpPr>
            <p:cNvPr id="10" name="Rounded Rectangle 9"/>
            <p:cNvSpPr/>
            <p:nvPr/>
          </p:nvSpPr>
          <p:spPr>
            <a:xfrm>
              <a:off x="3873064" y="2305917"/>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ounded Rectangle 4"/>
            <p:cNvSpPr/>
            <p:nvPr/>
          </p:nvSpPr>
          <p:spPr>
            <a:xfrm>
              <a:off x="3912436" y="2346253"/>
              <a:ext cx="2918948"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C</a:t>
              </a:r>
              <a:r>
                <a:rPr lang="en-GB" sz="2700" dirty="0">
                  <a:solidFill>
                    <a:srgbClr val="000000">
                      <a:hueOff val="0"/>
                      <a:satOff val="0"/>
                      <a:lumOff val="0"/>
                      <a:alphaOff val="0"/>
                    </a:srgbClr>
                  </a:solidFill>
                </a:rPr>
                <a:t>onviction</a:t>
              </a:r>
            </a:p>
          </p:txBody>
        </p:sp>
      </p:grpSp>
      <p:grpSp>
        <p:nvGrpSpPr>
          <p:cNvPr id="37894" name="Group 11"/>
          <p:cNvGrpSpPr>
            <a:grpSpLocks/>
          </p:cNvGrpSpPr>
          <p:nvPr/>
        </p:nvGrpSpPr>
        <p:grpSpPr bwMode="auto">
          <a:xfrm>
            <a:off x="5678350" y="1989871"/>
            <a:ext cx="2998678" cy="819274"/>
            <a:chOff x="3467708" y="3660615"/>
            <a:chExt cx="2997692" cy="819681"/>
          </a:xfrm>
        </p:grpSpPr>
        <p:sp>
          <p:nvSpPr>
            <p:cNvPr id="13" name="Rounded Rectangle 12"/>
            <p:cNvSpPr/>
            <p:nvPr/>
          </p:nvSpPr>
          <p:spPr>
            <a:xfrm>
              <a:off x="3467708" y="3660615"/>
              <a:ext cx="2997692" cy="819681"/>
            </a:xfrm>
            <a:prstGeom prst="roundRect">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3509776" y="3726881"/>
              <a:ext cx="2917627" cy="7390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2870" tIns="102870" rIns="102870" bIns="102870" spcCol="1270" anchor="ctr"/>
            <a:lstStyle/>
            <a:p>
              <a:pPr defTabSz="1199726" fontAlgn="base">
                <a:lnSpc>
                  <a:spcPct val="90000"/>
                </a:lnSpc>
                <a:spcBef>
                  <a:spcPct val="0"/>
                </a:spcBef>
                <a:spcAft>
                  <a:spcPct val="35000"/>
                </a:spcAft>
                <a:buClr>
                  <a:srgbClr val="1E7FB8"/>
                </a:buClr>
                <a:buFont typeface="Wingdings" pitchFamily="2" charset="2"/>
                <a:buChar char="l"/>
                <a:defRPr/>
              </a:pPr>
              <a:r>
                <a:rPr lang="en-GB" sz="2700" b="1" dirty="0">
                  <a:solidFill>
                    <a:srgbClr val="0070C0"/>
                  </a:solidFill>
                </a:rPr>
                <a:t>A</a:t>
              </a:r>
              <a:r>
                <a:rPr lang="en-GB" sz="2700" dirty="0">
                  <a:solidFill>
                    <a:srgbClr val="000000">
                      <a:hueOff val="0"/>
                      <a:satOff val="0"/>
                      <a:lumOff val="0"/>
                      <a:alphaOff val="0"/>
                    </a:srgbClr>
                  </a:solidFill>
                </a:rPr>
                <a:t>ction</a:t>
              </a:r>
            </a:p>
          </p:txBody>
        </p:sp>
      </p:grpSp>
      <p:sp>
        <p:nvSpPr>
          <p:cNvPr id="16" name="Bent Arrow 15"/>
          <p:cNvSpPr/>
          <p:nvPr/>
        </p:nvSpPr>
        <p:spPr bwMode="auto">
          <a:xfrm>
            <a:off x="2123103" y="4437615"/>
            <a:ext cx="648876"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
        <p:nvSpPr>
          <p:cNvPr id="17" name="Bent Arrow 16"/>
          <p:cNvSpPr/>
          <p:nvPr/>
        </p:nvSpPr>
        <p:spPr bwMode="auto">
          <a:xfrm>
            <a:off x="5015898" y="2587408"/>
            <a:ext cx="647519"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
        <p:nvSpPr>
          <p:cNvPr id="18" name="Bent Arrow 17"/>
          <p:cNvSpPr/>
          <p:nvPr/>
        </p:nvSpPr>
        <p:spPr bwMode="auto">
          <a:xfrm>
            <a:off x="3476514" y="3493074"/>
            <a:ext cx="647519" cy="431955"/>
          </a:xfrm>
          <a:prstGeom prst="bentArrow">
            <a:avLst/>
          </a:prstGeom>
          <a:solidFill>
            <a:srgbClr val="FF0000"/>
          </a:solidFill>
          <a:ln w="19050" cap="flat" cmpd="sng" algn="ctr">
            <a:solidFill>
              <a:schemeClr val="tx1"/>
            </a:solidFill>
            <a:prstDash val="solid"/>
            <a:round/>
            <a:headEnd type="none" w="med" len="med"/>
            <a:tailEnd type="none" w="med" len="med"/>
          </a:ln>
          <a:effectLst/>
        </p:spPr>
        <p:txBody>
          <a:bodyPr lIns="0" tIns="0" rIns="0" bIns="0"/>
          <a:lstStyle/>
          <a:p>
            <a:pPr marL="390387" indent="-390387" defTabSz="1042620" fontAlgn="base">
              <a:spcBef>
                <a:spcPct val="80000"/>
              </a:spcBef>
              <a:spcAft>
                <a:spcPct val="0"/>
              </a:spcAft>
              <a:buClr>
                <a:srgbClr val="1E7FB8"/>
              </a:buClr>
              <a:buFont typeface="Wingdings" pitchFamily="2" charset="2"/>
              <a:buChar char="l"/>
              <a:defRPr/>
            </a:pPr>
            <a:endParaRPr lang="en-US" sz="2800">
              <a:solidFill>
                <a:srgbClr val="000066"/>
              </a:solidFill>
            </a:endParaRPr>
          </a:p>
        </p:txBody>
      </p:sp>
    </p:spTree>
    <p:extLst>
      <p:ext uri="{BB962C8B-B14F-4D97-AF65-F5344CB8AC3E}">
        <p14:creationId xmlns:p14="http://schemas.microsoft.com/office/powerpoint/2010/main" val="700294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005710"/>
            <a:ext cx="9144000" cy="1238270"/>
          </a:xfrm>
          <a:prstGeom prst="rect">
            <a:avLst/>
          </a:prstGeom>
        </p:spPr>
        <p:txBody>
          <a:bodyPr lIns="91408" tIns="45704" rIns="91408" bIns="45704"/>
          <a:lstStyle/>
          <a:p>
            <a:pPr algn="ctr" defTabSz="913856" fontAlgn="base">
              <a:spcBef>
                <a:spcPct val="0"/>
              </a:spcBef>
              <a:spcAft>
                <a:spcPct val="0"/>
              </a:spcAft>
              <a:defRPr/>
            </a:pPr>
            <a:r>
              <a:rPr lang="en-US" sz="4700" b="1" kern="0" dirty="0">
                <a:solidFill>
                  <a:srgbClr val="FFFFFF"/>
                </a:solidFill>
                <a:ea typeface="+mj-ea"/>
              </a:rPr>
              <a:t>Memorable messages</a:t>
            </a:r>
          </a:p>
        </p:txBody>
      </p:sp>
      <p:pic>
        <p:nvPicPr>
          <p:cNvPr id="1026" name="Picture 2" descr="C:\Users\Jason\AppData\Local\Microsoft\Windows\Temporary Internet Files\Content.IE5\5Y2U49YL\MC900221937[1].wmf"/>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71800" y="2976828"/>
            <a:ext cx="3044459" cy="3044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1414822"/>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FF0000"/>
        </a:solid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390525" marR="0" indent="-390525" algn="l" defTabSz="1042988" rtl="0" eaLnBrk="1" fontAlgn="base" latinLnBrk="0" hangingPunct="1">
          <a:lnSpc>
            <a:spcPct val="100000"/>
          </a:lnSpc>
          <a:spcBef>
            <a:spcPct val="80000"/>
          </a:spcBef>
          <a:spcAft>
            <a:spcPct val="0"/>
          </a:spcAft>
          <a:buClr>
            <a:srgbClr val="1E7FB8"/>
          </a:buClr>
          <a:buSzTx/>
          <a:buFont typeface="Wingdings" pitchFamily="2" charset="2"/>
          <a:buChar char="l"/>
          <a:tabLst/>
          <a:defRPr kumimoji="0" lang="en-GB" sz="2800" b="0"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TotalTime>
  <Words>1874</Words>
  <Application>Microsoft Office PowerPoint</Application>
  <PresentationFormat>On-screen Show (4:3)</PresentationFormat>
  <Paragraphs>300</Paragraphs>
  <Slides>26</Slides>
  <Notes>22</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master</vt:lpstr>
      <vt:lpstr>1_master</vt:lpstr>
      <vt:lpstr>PowerPoint Presentation</vt:lpstr>
      <vt:lpstr>General objective</vt:lpstr>
      <vt:lpstr>Learning objectives</vt:lpstr>
      <vt:lpstr>PowerPoint Presentation</vt:lpstr>
      <vt:lpstr>The 3 C's of communications</vt:lpstr>
      <vt:lpstr>Checklist: developing Messages </vt:lpstr>
      <vt:lpstr>Checklist: developing Messages </vt:lpstr>
      <vt:lpstr>ACCA model</vt:lpstr>
      <vt:lpstr>PowerPoint Presentation</vt:lpstr>
      <vt:lpstr>Message strategy:  Communicate from the inside out.</vt:lpstr>
      <vt:lpstr>A new age</vt:lpstr>
      <vt:lpstr>Understanding if not the same as remembering</vt:lpstr>
      <vt:lpstr>Psychology of memory</vt:lpstr>
      <vt:lpstr>PowerPoint Presentation</vt:lpstr>
      <vt:lpstr>Psychology of memory</vt:lpstr>
      <vt:lpstr>The fluency effect</vt:lpstr>
      <vt:lpstr>Brain facts</vt:lpstr>
      <vt:lpstr>PowerPoint Presentation</vt:lpstr>
      <vt:lpstr>Methods for conducting materials and message testing</vt:lpstr>
      <vt:lpstr>Intercept Interviews</vt:lpstr>
      <vt:lpstr>Intercept Interviews – positives</vt:lpstr>
      <vt:lpstr>Intercept Interviews – negatives</vt:lpstr>
      <vt:lpstr>Focus Groups</vt:lpstr>
      <vt:lpstr>Focus Groups – pros</vt:lpstr>
      <vt:lpstr>Focus Groups – cons</vt:lpstr>
      <vt:lpstr>PowerPoint Presentation</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Gomez, Paula</cp:lastModifiedBy>
  <cp:revision>36</cp:revision>
  <dcterms:created xsi:type="dcterms:W3CDTF">2014-07-31T14:26:31Z</dcterms:created>
  <dcterms:modified xsi:type="dcterms:W3CDTF">2014-12-15T14:09:09Z</dcterms:modified>
</cp:coreProperties>
</file>